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93"/>
  </p:notesMasterIdLst>
  <p:handoutMasterIdLst>
    <p:handoutMasterId r:id="rId94"/>
  </p:handoutMasterIdLst>
  <p:sldIdLst>
    <p:sldId id="341" r:id="rId5"/>
    <p:sldId id="330" r:id="rId6"/>
    <p:sldId id="331" r:id="rId7"/>
    <p:sldId id="333" r:id="rId8"/>
    <p:sldId id="353" r:id="rId9"/>
    <p:sldId id="262" r:id="rId10"/>
    <p:sldId id="263" r:id="rId11"/>
    <p:sldId id="299" r:id="rId12"/>
    <p:sldId id="342" r:id="rId13"/>
    <p:sldId id="302" r:id="rId14"/>
    <p:sldId id="344" r:id="rId15"/>
    <p:sldId id="266" r:id="rId16"/>
    <p:sldId id="265" r:id="rId17"/>
    <p:sldId id="303" r:id="rId18"/>
    <p:sldId id="293" r:id="rId19"/>
    <p:sldId id="277" r:id="rId20"/>
    <p:sldId id="354" r:id="rId21"/>
    <p:sldId id="269" r:id="rId22"/>
    <p:sldId id="348" r:id="rId23"/>
    <p:sldId id="349" r:id="rId24"/>
    <p:sldId id="350" r:id="rId25"/>
    <p:sldId id="351" r:id="rId26"/>
    <p:sldId id="345" r:id="rId27"/>
    <p:sldId id="346" r:id="rId28"/>
    <p:sldId id="304" r:id="rId29"/>
    <p:sldId id="355" r:id="rId30"/>
    <p:sldId id="357" r:id="rId31"/>
    <p:sldId id="358" r:id="rId32"/>
    <p:sldId id="365" r:id="rId33"/>
    <p:sldId id="366" r:id="rId34"/>
    <p:sldId id="367" r:id="rId35"/>
    <p:sldId id="368" r:id="rId36"/>
    <p:sldId id="369" r:id="rId37"/>
    <p:sldId id="400" r:id="rId38"/>
    <p:sldId id="401" r:id="rId39"/>
    <p:sldId id="370" r:id="rId40"/>
    <p:sldId id="371" r:id="rId41"/>
    <p:sldId id="372" r:id="rId42"/>
    <p:sldId id="373" r:id="rId43"/>
    <p:sldId id="374" r:id="rId44"/>
    <p:sldId id="377" r:id="rId45"/>
    <p:sldId id="378" r:id="rId46"/>
    <p:sldId id="375" r:id="rId47"/>
    <p:sldId id="379" r:id="rId48"/>
    <p:sldId id="381" r:id="rId49"/>
    <p:sldId id="380" r:id="rId50"/>
    <p:sldId id="270" r:id="rId51"/>
    <p:sldId id="309" r:id="rId52"/>
    <p:sldId id="383" r:id="rId53"/>
    <p:sldId id="384" r:id="rId54"/>
    <p:sldId id="382" r:id="rId55"/>
    <p:sldId id="385" r:id="rId56"/>
    <p:sldId id="387" r:id="rId57"/>
    <p:sldId id="388" r:id="rId58"/>
    <p:sldId id="389" r:id="rId59"/>
    <p:sldId id="390" r:id="rId60"/>
    <p:sldId id="391" r:id="rId61"/>
    <p:sldId id="386" r:id="rId62"/>
    <p:sldId id="393" r:id="rId63"/>
    <p:sldId id="395" r:id="rId64"/>
    <p:sldId id="396" r:id="rId65"/>
    <p:sldId id="394" r:id="rId66"/>
    <p:sldId id="392" r:id="rId67"/>
    <p:sldId id="397" r:id="rId68"/>
    <p:sldId id="398" r:id="rId69"/>
    <p:sldId id="399" r:id="rId70"/>
    <p:sldId id="403" r:id="rId71"/>
    <p:sldId id="402" r:id="rId72"/>
    <p:sldId id="404" r:id="rId73"/>
    <p:sldId id="405" r:id="rId74"/>
    <p:sldId id="409" r:id="rId75"/>
    <p:sldId id="410" r:id="rId76"/>
    <p:sldId id="411" r:id="rId77"/>
    <p:sldId id="415" r:id="rId78"/>
    <p:sldId id="412" r:id="rId79"/>
    <p:sldId id="414" r:id="rId80"/>
    <p:sldId id="416" r:id="rId81"/>
    <p:sldId id="406" r:id="rId82"/>
    <p:sldId id="417" r:id="rId83"/>
    <p:sldId id="322" r:id="rId84"/>
    <p:sldId id="339" r:id="rId85"/>
    <p:sldId id="340" r:id="rId86"/>
    <p:sldId id="418" r:id="rId87"/>
    <p:sldId id="288" r:id="rId88"/>
    <p:sldId id="289" r:id="rId89"/>
    <p:sldId id="320" r:id="rId90"/>
    <p:sldId id="274" r:id="rId91"/>
    <p:sldId id="419" r:id="rId9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2C6"/>
    <a:srgbClr val="16351D"/>
    <a:srgbClr val="245C33"/>
    <a:srgbClr val="368548"/>
    <a:srgbClr val="3F9D92"/>
    <a:srgbClr val="27467A"/>
    <a:srgbClr val="008998"/>
    <a:srgbClr val="00B600"/>
    <a:srgbClr val="16824F"/>
    <a:srgbClr val="007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08"/>
    <p:restoredTop sz="85280"/>
  </p:normalViewPr>
  <p:slideViewPr>
    <p:cSldViewPr snapToGrid="0" snapToObjects="1">
      <p:cViewPr>
        <p:scale>
          <a:sx n="90" d="100"/>
          <a:sy n="90" d="100"/>
        </p:scale>
        <p:origin x="1624"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3F6B3-75B5-0341-AF61-F3C72826F13D}" type="doc">
      <dgm:prSet loTypeId="urn:microsoft.com/office/officeart/2009/layout/CircleArrowProcess" loCatId="" qsTypeId="urn:microsoft.com/office/officeart/2005/8/quickstyle/simple5" qsCatId="simple" csTypeId="urn:microsoft.com/office/officeart/2005/8/colors/colorful5" csCatId="colorful" phldr="1"/>
      <dgm:spPr/>
      <dgm:t>
        <a:bodyPr/>
        <a:lstStyle/>
        <a:p>
          <a:endParaRPr lang="en-US"/>
        </a:p>
      </dgm:t>
    </dgm:pt>
    <dgm:pt modelId="{D01B852C-AF9F-7745-9DFC-2E19F41A2CB7}">
      <dgm:prSet phldrT="[Text]"/>
      <dgm:spPr/>
      <dgm:t>
        <a:bodyPr/>
        <a:lstStyle/>
        <a:p>
          <a:r>
            <a:rPr lang="en-US" dirty="0">
              <a:latin typeface="Abadi" panose="020B0604020104020204" pitchFamily="34" charset="0"/>
            </a:rPr>
            <a:t>Collect Dataset</a:t>
          </a:r>
        </a:p>
      </dgm:t>
    </dgm:pt>
    <dgm:pt modelId="{505C640B-F884-2946-AFE0-8879C757E3D5}" type="parTrans" cxnId="{CFE69383-8466-C944-B914-6EF2FF536CA5}">
      <dgm:prSet/>
      <dgm:spPr/>
      <dgm:t>
        <a:bodyPr/>
        <a:lstStyle/>
        <a:p>
          <a:endParaRPr lang="en-US"/>
        </a:p>
      </dgm:t>
    </dgm:pt>
    <dgm:pt modelId="{956D93E7-3F93-B74E-8850-E8E2BF76C02F}" type="sibTrans" cxnId="{CFE69383-8466-C944-B914-6EF2FF536CA5}">
      <dgm:prSet/>
      <dgm:spPr/>
      <dgm:t>
        <a:bodyPr/>
        <a:lstStyle/>
        <a:p>
          <a:endParaRPr lang="en-US"/>
        </a:p>
      </dgm:t>
    </dgm:pt>
    <dgm:pt modelId="{3A6D2A4B-FC8A-EB45-BF2E-A01105A777CE}">
      <dgm:prSet phldrT="[Text]"/>
      <dgm:spPr/>
      <dgm:t>
        <a:bodyPr/>
        <a:lstStyle/>
        <a:p>
          <a:r>
            <a:rPr lang="en-US" dirty="0">
              <a:latin typeface="Abadi" panose="020B0604020104020204" pitchFamily="34" charset="0"/>
            </a:rPr>
            <a:t>Clean Dataset</a:t>
          </a:r>
        </a:p>
      </dgm:t>
    </dgm:pt>
    <dgm:pt modelId="{B93E47AC-E1A3-304C-BFD7-4FCB5A767178}" type="parTrans" cxnId="{3F4BD533-96A3-394E-9CF7-5CF01D1C68C9}">
      <dgm:prSet/>
      <dgm:spPr/>
      <dgm:t>
        <a:bodyPr/>
        <a:lstStyle/>
        <a:p>
          <a:endParaRPr lang="en-US"/>
        </a:p>
      </dgm:t>
    </dgm:pt>
    <dgm:pt modelId="{72F8EDA9-5177-2B4E-B3CB-996229D37506}" type="sibTrans" cxnId="{3F4BD533-96A3-394E-9CF7-5CF01D1C68C9}">
      <dgm:prSet/>
      <dgm:spPr/>
      <dgm:t>
        <a:bodyPr/>
        <a:lstStyle/>
        <a:p>
          <a:endParaRPr lang="en-US"/>
        </a:p>
      </dgm:t>
    </dgm:pt>
    <dgm:pt modelId="{ABA4C9A9-DE5E-1A4E-A669-108EB1DF80A7}">
      <dgm:prSet phldrT="[Text]"/>
      <dgm:spPr/>
      <dgm:t>
        <a:bodyPr/>
        <a:lstStyle/>
        <a:p>
          <a:r>
            <a:rPr lang="en-US" dirty="0">
              <a:latin typeface="Abadi" panose="020B0604020104020204" pitchFamily="34" charset="0"/>
            </a:rPr>
            <a:t>Prepare Dataset for Analysis</a:t>
          </a:r>
        </a:p>
      </dgm:t>
    </dgm:pt>
    <dgm:pt modelId="{9E951C90-4A46-9F43-847E-CB3FDB93EBD0}" type="parTrans" cxnId="{86069620-5062-F34F-99EC-7C0BEE54F67A}">
      <dgm:prSet/>
      <dgm:spPr/>
      <dgm:t>
        <a:bodyPr/>
        <a:lstStyle/>
        <a:p>
          <a:endParaRPr lang="en-US"/>
        </a:p>
      </dgm:t>
    </dgm:pt>
    <dgm:pt modelId="{BFAF0921-5689-1E4D-AD0A-D1A87B577882}" type="sibTrans" cxnId="{86069620-5062-F34F-99EC-7C0BEE54F67A}">
      <dgm:prSet/>
      <dgm:spPr/>
      <dgm:t>
        <a:bodyPr/>
        <a:lstStyle/>
        <a:p>
          <a:endParaRPr lang="en-US"/>
        </a:p>
      </dgm:t>
    </dgm:pt>
    <dgm:pt modelId="{C616A38A-1224-2A45-B5A7-33E131FAE57F}" type="pres">
      <dgm:prSet presAssocID="{9B73F6B3-75B5-0341-AF61-F3C72826F13D}" presName="Name0" presStyleCnt="0">
        <dgm:presLayoutVars>
          <dgm:chMax val="7"/>
          <dgm:chPref val="7"/>
          <dgm:dir/>
          <dgm:animLvl val="lvl"/>
        </dgm:presLayoutVars>
      </dgm:prSet>
      <dgm:spPr/>
    </dgm:pt>
    <dgm:pt modelId="{323BB63B-33BB-3F41-96DD-D473FF8B5293}" type="pres">
      <dgm:prSet presAssocID="{D01B852C-AF9F-7745-9DFC-2E19F41A2CB7}" presName="Accent1" presStyleCnt="0"/>
      <dgm:spPr/>
    </dgm:pt>
    <dgm:pt modelId="{B1419650-D294-E24F-9E47-14CD5A1DBB6E}" type="pres">
      <dgm:prSet presAssocID="{D01B852C-AF9F-7745-9DFC-2E19F41A2CB7}" presName="Accent" presStyleLbl="node1" presStyleIdx="0" presStyleCnt="3"/>
      <dgm:spPr/>
    </dgm:pt>
    <dgm:pt modelId="{363E2DC5-35A0-994F-8928-DEE6C62A6028}" type="pres">
      <dgm:prSet presAssocID="{D01B852C-AF9F-7745-9DFC-2E19F41A2CB7}" presName="Parent1" presStyleLbl="revTx" presStyleIdx="0" presStyleCnt="3">
        <dgm:presLayoutVars>
          <dgm:chMax val="1"/>
          <dgm:chPref val="1"/>
          <dgm:bulletEnabled val="1"/>
        </dgm:presLayoutVars>
      </dgm:prSet>
      <dgm:spPr/>
    </dgm:pt>
    <dgm:pt modelId="{80407F91-E11A-1549-AEB7-38379D27DF1C}" type="pres">
      <dgm:prSet presAssocID="{3A6D2A4B-FC8A-EB45-BF2E-A01105A777CE}" presName="Accent2" presStyleCnt="0"/>
      <dgm:spPr/>
    </dgm:pt>
    <dgm:pt modelId="{29B3A7EB-8AEC-4C4D-B3A1-3CC3520E5A47}" type="pres">
      <dgm:prSet presAssocID="{3A6D2A4B-FC8A-EB45-BF2E-A01105A777CE}" presName="Accent" presStyleLbl="node1" presStyleIdx="1" presStyleCnt="3"/>
      <dgm:spPr/>
    </dgm:pt>
    <dgm:pt modelId="{8B26E7D8-CB7E-9C4A-89E8-7527C629F6FB}" type="pres">
      <dgm:prSet presAssocID="{3A6D2A4B-FC8A-EB45-BF2E-A01105A777CE}" presName="Parent2" presStyleLbl="revTx" presStyleIdx="1" presStyleCnt="3">
        <dgm:presLayoutVars>
          <dgm:chMax val="1"/>
          <dgm:chPref val="1"/>
          <dgm:bulletEnabled val="1"/>
        </dgm:presLayoutVars>
      </dgm:prSet>
      <dgm:spPr/>
    </dgm:pt>
    <dgm:pt modelId="{2AF3D7C3-6746-864C-BAF0-83B805068152}" type="pres">
      <dgm:prSet presAssocID="{ABA4C9A9-DE5E-1A4E-A669-108EB1DF80A7}" presName="Accent3" presStyleCnt="0"/>
      <dgm:spPr/>
    </dgm:pt>
    <dgm:pt modelId="{0CF43482-2F72-7B46-B297-2C52F3891C48}" type="pres">
      <dgm:prSet presAssocID="{ABA4C9A9-DE5E-1A4E-A669-108EB1DF80A7}" presName="Accent" presStyleLbl="node1" presStyleIdx="2" presStyleCnt="3"/>
      <dgm:spPr/>
    </dgm:pt>
    <dgm:pt modelId="{7214FA18-10E5-A048-A805-4ADE244A0728}" type="pres">
      <dgm:prSet presAssocID="{ABA4C9A9-DE5E-1A4E-A669-108EB1DF80A7}" presName="Parent3" presStyleLbl="revTx" presStyleIdx="2" presStyleCnt="3">
        <dgm:presLayoutVars>
          <dgm:chMax val="1"/>
          <dgm:chPref val="1"/>
          <dgm:bulletEnabled val="1"/>
        </dgm:presLayoutVars>
      </dgm:prSet>
      <dgm:spPr/>
    </dgm:pt>
  </dgm:ptLst>
  <dgm:cxnLst>
    <dgm:cxn modelId="{86069620-5062-F34F-99EC-7C0BEE54F67A}" srcId="{9B73F6B3-75B5-0341-AF61-F3C72826F13D}" destId="{ABA4C9A9-DE5E-1A4E-A669-108EB1DF80A7}" srcOrd="2" destOrd="0" parTransId="{9E951C90-4A46-9F43-847E-CB3FDB93EBD0}" sibTransId="{BFAF0921-5689-1E4D-AD0A-D1A87B577882}"/>
    <dgm:cxn modelId="{3F4BD533-96A3-394E-9CF7-5CF01D1C68C9}" srcId="{9B73F6B3-75B5-0341-AF61-F3C72826F13D}" destId="{3A6D2A4B-FC8A-EB45-BF2E-A01105A777CE}" srcOrd="1" destOrd="0" parTransId="{B93E47AC-E1A3-304C-BFD7-4FCB5A767178}" sibTransId="{72F8EDA9-5177-2B4E-B3CB-996229D37506}"/>
    <dgm:cxn modelId="{958D4465-D834-CB47-98CC-9276D4B9923F}" type="presOf" srcId="{D01B852C-AF9F-7745-9DFC-2E19F41A2CB7}" destId="{363E2DC5-35A0-994F-8928-DEE6C62A6028}" srcOrd="0" destOrd="0" presId="urn:microsoft.com/office/officeart/2009/layout/CircleArrowProcess"/>
    <dgm:cxn modelId="{CFE69383-8466-C944-B914-6EF2FF536CA5}" srcId="{9B73F6B3-75B5-0341-AF61-F3C72826F13D}" destId="{D01B852C-AF9F-7745-9DFC-2E19F41A2CB7}" srcOrd="0" destOrd="0" parTransId="{505C640B-F884-2946-AFE0-8879C757E3D5}" sibTransId="{956D93E7-3F93-B74E-8850-E8E2BF76C02F}"/>
    <dgm:cxn modelId="{0498B1B9-7855-BF42-99DE-7015174F49EC}" type="presOf" srcId="{9B73F6B3-75B5-0341-AF61-F3C72826F13D}" destId="{C616A38A-1224-2A45-B5A7-33E131FAE57F}" srcOrd="0" destOrd="0" presId="urn:microsoft.com/office/officeart/2009/layout/CircleArrowProcess"/>
    <dgm:cxn modelId="{51E428CE-AE67-0142-A945-B1D48109FF68}" type="presOf" srcId="{ABA4C9A9-DE5E-1A4E-A669-108EB1DF80A7}" destId="{7214FA18-10E5-A048-A805-4ADE244A0728}" srcOrd="0" destOrd="0" presId="urn:microsoft.com/office/officeart/2009/layout/CircleArrowProcess"/>
    <dgm:cxn modelId="{0C360EF4-364B-9B4C-A116-3A98180ECC8E}" type="presOf" srcId="{3A6D2A4B-FC8A-EB45-BF2E-A01105A777CE}" destId="{8B26E7D8-CB7E-9C4A-89E8-7527C629F6FB}" srcOrd="0" destOrd="0" presId="urn:microsoft.com/office/officeart/2009/layout/CircleArrowProcess"/>
    <dgm:cxn modelId="{5384E302-9A1B-1F41-BCE6-27A5FEB84D14}" type="presParOf" srcId="{C616A38A-1224-2A45-B5A7-33E131FAE57F}" destId="{323BB63B-33BB-3F41-96DD-D473FF8B5293}" srcOrd="0" destOrd="0" presId="urn:microsoft.com/office/officeart/2009/layout/CircleArrowProcess"/>
    <dgm:cxn modelId="{1143B3DE-62F7-8D42-BC20-24ADFDD07E0E}" type="presParOf" srcId="{323BB63B-33BB-3F41-96DD-D473FF8B5293}" destId="{B1419650-D294-E24F-9E47-14CD5A1DBB6E}" srcOrd="0" destOrd="0" presId="urn:microsoft.com/office/officeart/2009/layout/CircleArrowProcess"/>
    <dgm:cxn modelId="{A7D80D4C-B2AF-C64A-8559-95A5B6C64092}" type="presParOf" srcId="{C616A38A-1224-2A45-B5A7-33E131FAE57F}" destId="{363E2DC5-35A0-994F-8928-DEE6C62A6028}" srcOrd="1" destOrd="0" presId="urn:microsoft.com/office/officeart/2009/layout/CircleArrowProcess"/>
    <dgm:cxn modelId="{0A7FD5F8-4CD2-824B-87F0-8FC1020E6DF0}" type="presParOf" srcId="{C616A38A-1224-2A45-B5A7-33E131FAE57F}" destId="{80407F91-E11A-1549-AEB7-38379D27DF1C}" srcOrd="2" destOrd="0" presId="urn:microsoft.com/office/officeart/2009/layout/CircleArrowProcess"/>
    <dgm:cxn modelId="{5DF822F9-0D53-FB4D-9463-2F1584CB8A0F}" type="presParOf" srcId="{80407F91-E11A-1549-AEB7-38379D27DF1C}" destId="{29B3A7EB-8AEC-4C4D-B3A1-3CC3520E5A47}" srcOrd="0" destOrd="0" presId="urn:microsoft.com/office/officeart/2009/layout/CircleArrowProcess"/>
    <dgm:cxn modelId="{6F6C1A35-81A5-6548-967E-F181E323B9F6}" type="presParOf" srcId="{C616A38A-1224-2A45-B5A7-33E131FAE57F}" destId="{8B26E7D8-CB7E-9C4A-89E8-7527C629F6FB}" srcOrd="3" destOrd="0" presId="urn:microsoft.com/office/officeart/2009/layout/CircleArrowProcess"/>
    <dgm:cxn modelId="{E734493B-90EA-3B4B-9013-4F84F61384A3}" type="presParOf" srcId="{C616A38A-1224-2A45-B5A7-33E131FAE57F}" destId="{2AF3D7C3-6746-864C-BAF0-83B805068152}" srcOrd="4" destOrd="0" presId="urn:microsoft.com/office/officeart/2009/layout/CircleArrowProcess"/>
    <dgm:cxn modelId="{96B7E0E5-90DA-3B41-9430-37D37B736D8E}" type="presParOf" srcId="{2AF3D7C3-6746-864C-BAF0-83B805068152}" destId="{0CF43482-2F72-7B46-B297-2C52F3891C48}" srcOrd="0" destOrd="0" presId="urn:microsoft.com/office/officeart/2009/layout/CircleArrowProcess"/>
    <dgm:cxn modelId="{789E482A-78BE-D84F-9556-647EF991B608}" type="presParOf" srcId="{C616A38A-1224-2A45-B5A7-33E131FAE57F}" destId="{7214FA18-10E5-A048-A805-4ADE244A0728}"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BA2F28-CD8C-5049-9132-D744F8628999}" type="doc">
      <dgm:prSet loTypeId="urn:microsoft.com/office/officeart/2018/2/layout/IconLabelList" loCatId="icon" qsTypeId="urn:microsoft.com/office/officeart/2005/8/quickstyle/3d4" qsCatId="3D" csTypeId="urn:microsoft.com/office/officeart/2005/8/colors/accent4_2" csCatId="accent4" phldr="1"/>
      <dgm:spPr/>
      <dgm:t>
        <a:bodyPr/>
        <a:lstStyle/>
        <a:p>
          <a:endParaRPr lang="en-US"/>
        </a:p>
      </dgm:t>
    </dgm:pt>
    <dgm:pt modelId="{07AEB9DC-767F-0748-8F82-27EB8C937CD6}">
      <dgm:prSet phldrT="[Text]"/>
      <dgm:spPr/>
      <dgm:t>
        <a:bodyPr/>
        <a:lstStyle/>
        <a:p>
          <a:pPr>
            <a:lnSpc>
              <a:spcPct val="100000"/>
            </a:lnSpc>
          </a:pPr>
          <a:r>
            <a:rPr lang="en-US" dirty="0">
              <a:latin typeface="Abadi" panose="020B0604020104020204" pitchFamily="34" charset="0"/>
            </a:rPr>
            <a:t>Plot the data</a:t>
          </a:r>
        </a:p>
      </dgm:t>
    </dgm:pt>
    <dgm:pt modelId="{B09F1B13-6E16-FD4B-951A-49C709EC5113}" type="parTrans" cxnId="{CEF47065-6AC4-204C-B9D3-D6ADB8BDE11C}">
      <dgm:prSet/>
      <dgm:spPr/>
      <dgm:t>
        <a:bodyPr/>
        <a:lstStyle/>
        <a:p>
          <a:endParaRPr lang="en-US"/>
        </a:p>
      </dgm:t>
    </dgm:pt>
    <dgm:pt modelId="{785C5A6F-20BD-F44D-A1B4-9C077E7774DA}" type="sibTrans" cxnId="{CEF47065-6AC4-204C-B9D3-D6ADB8BDE11C}">
      <dgm:prSet/>
      <dgm:spPr/>
      <dgm:t>
        <a:bodyPr/>
        <a:lstStyle/>
        <a:p>
          <a:endParaRPr lang="en-US"/>
        </a:p>
      </dgm:t>
    </dgm:pt>
    <dgm:pt modelId="{6D5B8FA6-24DD-0E40-9191-00FA2C2B1CB3}">
      <dgm:prSet phldrT="[Text]"/>
      <dgm:spPr/>
      <dgm:t>
        <a:bodyPr/>
        <a:lstStyle/>
        <a:p>
          <a:pPr>
            <a:lnSpc>
              <a:spcPct val="100000"/>
            </a:lnSpc>
          </a:pPr>
          <a:r>
            <a:rPr lang="en-US" dirty="0">
              <a:latin typeface="Abadi" panose="020B0604020104020204" pitchFamily="34" charset="0"/>
            </a:rPr>
            <a:t>Determine the hypothesis</a:t>
          </a:r>
        </a:p>
      </dgm:t>
    </dgm:pt>
    <dgm:pt modelId="{29318013-D656-A84A-ABB7-C0C3C7F23C6E}" type="parTrans" cxnId="{935145BF-8939-024C-9C91-F57E756CDE5D}">
      <dgm:prSet/>
      <dgm:spPr/>
      <dgm:t>
        <a:bodyPr/>
        <a:lstStyle/>
        <a:p>
          <a:endParaRPr lang="en-US"/>
        </a:p>
      </dgm:t>
    </dgm:pt>
    <dgm:pt modelId="{39DF793D-ED81-0746-9881-920633C43A8E}" type="sibTrans" cxnId="{935145BF-8939-024C-9C91-F57E756CDE5D}">
      <dgm:prSet/>
      <dgm:spPr/>
      <dgm:t>
        <a:bodyPr/>
        <a:lstStyle/>
        <a:p>
          <a:endParaRPr lang="en-US"/>
        </a:p>
      </dgm:t>
    </dgm:pt>
    <dgm:pt modelId="{29467F2B-5FC6-8D4C-93A5-70FCC8E439D1}">
      <dgm:prSet phldrT="[Text]"/>
      <dgm:spPr/>
      <dgm:t>
        <a:bodyPr/>
        <a:lstStyle/>
        <a:p>
          <a:pPr>
            <a:lnSpc>
              <a:spcPct val="100000"/>
            </a:lnSpc>
          </a:pPr>
          <a:r>
            <a:rPr lang="en-US" dirty="0">
              <a:latin typeface="Abadi" panose="020B0604020104020204" pitchFamily="34" charset="0"/>
            </a:rPr>
            <a:t>Test the hypothesis</a:t>
          </a:r>
        </a:p>
      </dgm:t>
    </dgm:pt>
    <dgm:pt modelId="{F7814C36-D94E-2247-9F84-6A2848CAAF8F}" type="parTrans" cxnId="{AB85DE41-86CA-3D49-BFBD-CE0CF3F7517A}">
      <dgm:prSet/>
      <dgm:spPr/>
      <dgm:t>
        <a:bodyPr/>
        <a:lstStyle/>
        <a:p>
          <a:endParaRPr lang="en-US"/>
        </a:p>
      </dgm:t>
    </dgm:pt>
    <dgm:pt modelId="{394D4607-599D-D143-B6B0-B8007A72E30E}" type="sibTrans" cxnId="{AB85DE41-86CA-3D49-BFBD-CE0CF3F7517A}">
      <dgm:prSet/>
      <dgm:spPr/>
      <dgm:t>
        <a:bodyPr/>
        <a:lstStyle/>
        <a:p>
          <a:endParaRPr lang="en-US"/>
        </a:p>
      </dgm:t>
    </dgm:pt>
    <dgm:pt modelId="{C7984577-2196-3547-A945-83AD765A9B62}">
      <dgm:prSet phldrT="[Text]"/>
      <dgm:spPr/>
      <dgm:t>
        <a:bodyPr/>
        <a:lstStyle/>
        <a:p>
          <a:pPr>
            <a:lnSpc>
              <a:spcPct val="100000"/>
            </a:lnSpc>
          </a:pPr>
          <a:r>
            <a:rPr lang="en-US" dirty="0">
              <a:latin typeface="Abadi" panose="020B0604020104020204" pitchFamily="34" charset="0"/>
            </a:rPr>
            <a:t>Make conclusions.</a:t>
          </a:r>
        </a:p>
      </dgm:t>
    </dgm:pt>
    <dgm:pt modelId="{39F93B50-71F5-5E4C-8CFA-D4D1174E3898}" type="parTrans" cxnId="{A8CD3957-5C6A-AC4C-9DBD-AE45E2F9BEC1}">
      <dgm:prSet/>
      <dgm:spPr/>
      <dgm:t>
        <a:bodyPr/>
        <a:lstStyle/>
        <a:p>
          <a:endParaRPr lang="en-US"/>
        </a:p>
      </dgm:t>
    </dgm:pt>
    <dgm:pt modelId="{75CD656A-A1F4-2543-B939-8C040F08654C}" type="sibTrans" cxnId="{A8CD3957-5C6A-AC4C-9DBD-AE45E2F9BEC1}">
      <dgm:prSet/>
      <dgm:spPr/>
      <dgm:t>
        <a:bodyPr/>
        <a:lstStyle/>
        <a:p>
          <a:endParaRPr lang="en-US"/>
        </a:p>
      </dgm:t>
    </dgm:pt>
    <dgm:pt modelId="{CB57C083-5BFF-4F3D-A75B-7CD820E1E8D4}" type="pres">
      <dgm:prSet presAssocID="{CABA2F28-CD8C-5049-9132-D744F8628999}" presName="root" presStyleCnt="0">
        <dgm:presLayoutVars>
          <dgm:dir/>
          <dgm:resizeHandles val="exact"/>
        </dgm:presLayoutVars>
      </dgm:prSet>
      <dgm:spPr/>
    </dgm:pt>
    <dgm:pt modelId="{141024C0-D6E1-4902-AE8A-C5E32A87CED2}" type="pres">
      <dgm:prSet presAssocID="{07AEB9DC-767F-0748-8F82-27EB8C937CD6}" presName="compNode" presStyleCnt="0"/>
      <dgm:spPr/>
    </dgm:pt>
    <dgm:pt modelId="{7E8260B9-D535-436E-BFFD-049F759AAFD4}" type="pres">
      <dgm:prSet presAssocID="{07AEB9DC-767F-0748-8F82-27EB8C93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E4941C91-08B2-44AD-A4E2-7B2AB3C1414F}" type="pres">
      <dgm:prSet presAssocID="{07AEB9DC-767F-0748-8F82-27EB8C937CD6}" presName="spaceRect" presStyleCnt="0"/>
      <dgm:spPr/>
    </dgm:pt>
    <dgm:pt modelId="{53D55BBC-31BF-4B1D-B3D0-555202199E3C}" type="pres">
      <dgm:prSet presAssocID="{07AEB9DC-767F-0748-8F82-27EB8C937CD6}" presName="textRect" presStyleLbl="revTx" presStyleIdx="0" presStyleCnt="4">
        <dgm:presLayoutVars>
          <dgm:chMax val="1"/>
          <dgm:chPref val="1"/>
        </dgm:presLayoutVars>
      </dgm:prSet>
      <dgm:spPr/>
    </dgm:pt>
    <dgm:pt modelId="{51D56107-E6AB-494F-B87F-9227A8A54DB3}" type="pres">
      <dgm:prSet presAssocID="{785C5A6F-20BD-F44D-A1B4-9C077E7774DA}" presName="sibTrans" presStyleCnt="0"/>
      <dgm:spPr/>
    </dgm:pt>
    <dgm:pt modelId="{47B879A6-0250-454E-893E-93CDC9D35842}" type="pres">
      <dgm:prSet presAssocID="{6D5B8FA6-24DD-0E40-9191-00FA2C2B1CB3}" presName="compNode" presStyleCnt="0"/>
      <dgm:spPr/>
    </dgm:pt>
    <dgm:pt modelId="{D617F2C5-C185-4374-85E4-60F274D29C0A}" type="pres">
      <dgm:prSet presAssocID="{6D5B8FA6-24DD-0E40-9191-00FA2C2B1C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6DA0713-0A62-4961-9276-9E0D206A0C49}" type="pres">
      <dgm:prSet presAssocID="{6D5B8FA6-24DD-0E40-9191-00FA2C2B1CB3}" presName="spaceRect" presStyleCnt="0"/>
      <dgm:spPr/>
    </dgm:pt>
    <dgm:pt modelId="{EEFF0DED-5A77-4454-A1D4-E5D456C0F7B3}" type="pres">
      <dgm:prSet presAssocID="{6D5B8FA6-24DD-0E40-9191-00FA2C2B1CB3}" presName="textRect" presStyleLbl="revTx" presStyleIdx="1" presStyleCnt="4">
        <dgm:presLayoutVars>
          <dgm:chMax val="1"/>
          <dgm:chPref val="1"/>
        </dgm:presLayoutVars>
      </dgm:prSet>
      <dgm:spPr/>
    </dgm:pt>
    <dgm:pt modelId="{40B3033E-3DB7-4098-8689-29E13918B64D}" type="pres">
      <dgm:prSet presAssocID="{39DF793D-ED81-0746-9881-920633C43A8E}" presName="sibTrans" presStyleCnt="0"/>
      <dgm:spPr/>
    </dgm:pt>
    <dgm:pt modelId="{66E830D6-96BE-478B-9188-23D73E81E179}" type="pres">
      <dgm:prSet presAssocID="{29467F2B-5FC6-8D4C-93A5-70FCC8E439D1}" presName="compNode" presStyleCnt="0"/>
      <dgm:spPr/>
    </dgm:pt>
    <dgm:pt modelId="{9576CFA6-7498-4BC9-BFB2-3E7E4B4F0399}" type="pres">
      <dgm:prSet presAssocID="{29467F2B-5FC6-8D4C-93A5-70FCC8E439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ECB408CE-53ED-45C0-B514-2F8E09DA1740}" type="pres">
      <dgm:prSet presAssocID="{29467F2B-5FC6-8D4C-93A5-70FCC8E439D1}" presName="spaceRect" presStyleCnt="0"/>
      <dgm:spPr/>
    </dgm:pt>
    <dgm:pt modelId="{F769BE66-AA4A-4AE3-BEF4-B9C4503962E1}" type="pres">
      <dgm:prSet presAssocID="{29467F2B-5FC6-8D4C-93A5-70FCC8E439D1}" presName="textRect" presStyleLbl="revTx" presStyleIdx="2" presStyleCnt="4">
        <dgm:presLayoutVars>
          <dgm:chMax val="1"/>
          <dgm:chPref val="1"/>
        </dgm:presLayoutVars>
      </dgm:prSet>
      <dgm:spPr/>
    </dgm:pt>
    <dgm:pt modelId="{27AEB79D-42D3-424D-8738-CC9D48FCA608}" type="pres">
      <dgm:prSet presAssocID="{394D4607-599D-D143-B6B0-B8007A72E30E}" presName="sibTrans" presStyleCnt="0"/>
      <dgm:spPr/>
    </dgm:pt>
    <dgm:pt modelId="{37157C9E-0D99-4641-8343-AEE86E1336B0}" type="pres">
      <dgm:prSet presAssocID="{C7984577-2196-3547-A945-83AD765A9B62}" presName="compNode" presStyleCnt="0"/>
      <dgm:spPr/>
    </dgm:pt>
    <dgm:pt modelId="{4041615F-927D-4EA3-A3C6-320D11B58875}" type="pres">
      <dgm:prSet presAssocID="{C7984577-2196-3547-A945-83AD765A9B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vel"/>
        </a:ext>
      </dgm:extLst>
    </dgm:pt>
    <dgm:pt modelId="{EEB98F29-A886-4FB7-BE63-EC72087083D4}" type="pres">
      <dgm:prSet presAssocID="{C7984577-2196-3547-A945-83AD765A9B62}" presName="spaceRect" presStyleCnt="0"/>
      <dgm:spPr/>
    </dgm:pt>
    <dgm:pt modelId="{714EBF5F-278F-4F14-BBDE-664749824EDD}" type="pres">
      <dgm:prSet presAssocID="{C7984577-2196-3547-A945-83AD765A9B62}" presName="textRect" presStyleLbl="revTx" presStyleIdx="3" presStyleCnt="4">
        <dgm:presLayoutVars>
          <dgm:chMax val="1"/>
          <dgm:chPref val="1"/>
        </dgm:presLayoutVars>
      </dgm:prSet>
      <dgm:spPr/>
    </dgm:pt>
  </dgm:ptLst>
  <dgm:cxnLst>
    <dgm:cxn modelId="{AB85DE41-86CA-3D49-BFBD-CE0CF3F7517A}" srcId="{CABA2F28-CD8C-5049-9132-D744F8628999}" destId="{29467F2B-5FC6-8D4C-93A5-70FCC8E439D1}" srcOrd="2" destOrd="0" parTransId="{F7814C36-D94E-2247-9F84-6A2848CAAF8F}" sibTransId="{394D4607-599D-D143-B6B0-B8007A72E30E}"/>
    <dgm:cxn modelId="{AC57D24C-B61B-C44F-A11E-0FC4A773BC1D}" type="presOf" srcId="{CABA2F28-CD8C-5049-9132-D744F8628999}" destId="{CB57C083-5BFF-4F3D-A75B-7CD820E1E8D4}" srcOrd="0" destOrd="0" presId="urn:microsoft.com/office/officeart/2018/2/layout/IconLabelList"/>
    <dgm:cxn modelId="{A8CD3957-5C6A-AC4C-9DBD-AE45E2F9BEC1}" srcId="{CABA2F28-CD8C-5049-9132-D744F8628999}" destId="{C7984577-2196-3547-A945-83AD765A9B62}" srcOrd="3" destOrd="0" parTransId="{39F93B50-71F5-5E4C-8CFA-D4D1174E3898}" sibTransId="{75CD656A-A1F4-2543-B939-8C040F08654C}"/>
    <dgm:cxn modelId="{CEF47065-6AC4-204C-B9D3-D6ADB8BDE11C}" srcId="{CABA2F28-CD8C-5049-9132-D744F8628999}" destId="{07AEB9DC-767F-0748-8F82-27EB8C937CD6}" srcOrd="0" destOrd="0" parTransId="{B09F1B13-6E16-FD4B-951A-49C709EC5113}" sibTransId="{785C5A6F-20BD-F44D-A1B4-9C077E7774DA}"/>
    <dgm:cxn modelId="{16C8F677-5199-4F44-A540-335C6D86A8BA}" type="presOf" srcId="{6D5B8FA6-24DD-0E40-9191-00FA2C2B1CB3}" destId="{EEFF0DED-5A77-4454-A1D4-E5D456C0F7B3}" srcOrd="0" destOrd="0" presId="urn:microsoft.com/office/officeart/2018/2/layout/IconLabelList"/>
    <dgm:cxn modelId="{4EAB4180-AADB-9940-95B0-3849FB543B0F}" type="presOf" srcId="{29467F2B-5FC6-8D4C-93A5-70FCC8E439D1}" destId="{F769BE66-AA4A-4AE3-BEF4-B9C4503962E1}" srcOrd="0" destOrd="0" presId="urn:microsoft.com/office/officeart/2018/2/layout/IconLabelList"/>
    <dgm:cxn modelId="{676C1783-5C9D-5440-8DC6-5ECC596651FF}" type="presOf" srcId="{07AEB9DC-767F-0748-8F82-27EB8C937CD6}" destId="{53D55BBC-31BF-4B1D-B3D0-555202199E3C}" srcOrd="0" destOrd="0" presId="urn:microsoft.com/office/officeart/2018/2/layout/IconLabelList"/>
    <dgm:cxn modelId="{935145BF-8939-024C-9C91-F57E756CDE5D}" srcId="{CABA2F28-CD8C-5049-9132-D744F8628999}" destId="{6D5B8FA6-24DD-0E40-9191-00FA2C2B1CB3}" srcOrd="1" destOrd="0" parTransId="{29318013-D656-A84A-ABB7-C0C3C7F23C6E}" sibTransId="{39DF793D-ED81-0746-9881-920633C43A8E}"/>
    <dgm:cxn modelId="{268DBBC0-68A1-E141-982E-F02EA8CD127A}" type="presOf" srcId="{C7984577-2196-3547-A945-83AD765A9B62}" destId="{714EBF5F-278F-4F14-BBDE-664749824EDD}" srcOrd="0" destOrd="0" presId="urn:microsoft.com/office/officeart/2018/2/layout/IconLabelList"/>
    <dgm:cxn modelId="{481F9F1D-2535-3A4B-B3F0-3723691F5B55}" type="presParOf" srcId="{CB57C083-5BFF-4F3D-A75B-7CD820E1E8D4}" destId="{141024C0-D6E1-4902-AE8A-C5E32A87CED2}" srcOrd="0" destOrd="0" presId="urn:microsoft.com/office/officeart/2018/2/layout/IconLabelList"/>
    <dgm:cxn modelId="{30C2CBF6-5ACF-7748-9602-65466070EAB1}" type="presParOf" srcId="{141024C0-D6E1-4902-AE8A-C5E32A87CED2}" destId="{7E8260B9-D535-436E-BFFD-049F759AAFD4}" srcOrd="0" destOrd="0" presId="urn:microsoft.com/office/officeart/2018/2/layout/IconLabelList"/>
    <dgm:cxn modelId="{C635AA9B-C60F-BD4C-9B6C-9EC6188A26A7}" type="presParOf" srcId="{141024C0-D6E1-4902-AE8A-C5E32A87CED2}" destId="{E4941C91-08B2-44AD-A4E2-7B2AB3C1414F}" srcOrd="1" destOrd="0" presId="urn:microsoft.com/office/officeart/2018/2/layout/IconLabelList"/>
    <dgm:cxn modelId="{0844372F-83F7-D44C-B440-E1711E46FCBE}" type="presParOf" srcId="{141024C0-D6E1-4902-AE8A-C5E32A87CED2}" destId="{53D55BBC-31BF-4B1D-B3D0-555202199E3C}" srcOrd="2" destOrd="0" presId="urn:microsoft.com/office/officeart/2018/2/layout/IconLabelList"/>
    <dgm:cxn modelId="{609A05C4-207F-7A41-B26C-5F6AFA2897C1}" type="presParOf" srcId="{CB57C083-5BFF-4F3D-A75B-7CD820E1E8D4}" destId="{51D56107-E6AB-494F-B87F-9227A8A54DB3}" srcOrd="1" destOrd="0" presId="urn:microsoft.com/office/officeart/2018/2/layout/IconLabelList"/>
    <dgm:cxn modelId="{52A98D1C-E8FF-EF4A-B7CB-BB951D91BB4C}" type="presParOf" srcId="{CB57C083-5BFF-4F3D-A75B-7CD820E1E8D4}" destId="{47B879A6-0250-454E-893E-93CDC9D35842}" srcOrd="2" destOrd="0" presId="urn:microsoft.com/office/officeart/2018/2/layout/IconLabelList"/>
    <dgm:cxn modelId="{1CF5C1FC-8B82-5C4B-AB70-5976E89E43A1}" type="presParOf" srcId="{47B879A6-0250-454E-893E-93CDC9D35842}" destId="{D617F2C5-C185-4374-85E4-60F274D29C0A}" srcOrd="0" destOrd="0" presId="urn:microsoft.com/office/officeart/2018/2/layout/IconLabelList"/>
    <dgm:cxn modelId="{0A17A8ED-6EA8-E041-9FD4-9059588D5516}" type="presParOf" srcId="{47B879A6-0250-454E-893E-93CDC9D35842}" destId="{26DA0713-0A62-4961-9276-9E0D206A0C49}" srcOrd="1" destOrd="0" presId="urn:microsoft.com/office/officeart/2018/2/layout/IconLabelList"/>
    <dgm:cxn modelId="{504546CA-EF02-4F41-A94C-D33B1383AE1F}" type="presParOf" srcId="{47B879A6-0250-454E-893E-93CDC9D35842}" destId="{EEFF0DED-5A77-4454-A1D4-E5D456C0F7B3}" srcOrd="2" destOrd="0" presId="urn:microsoft.com/office/officeart/2018/2/layout/IconLabelList"/>
    <dgm:cxn modelId="{CFB2B71C-0A4E-114D-92D4-A8B38B561462}" type="presParOf" srcId="{CB57C083-5BFF-4F3D-A75B-7CD820E1E8D4}" destId="{40B3033E-3DB7-4098-8689-29E13918B64D}" srcOrd="3" destOrd="0" presId="urn:microsoft.com/office/officeart/2018/2/layout/IconLabelList"/>
    <dgm:cxn modelId="{ECED8AD1-1DB1-224E-906C-F9E257B05E27}" type="presParOf" srcId="{CB57C083-5BFF-4F3D-A75B-7CD820E1E8D4}" destId="{66E830D6-96BE-478B-9188-23D73E81E179}" srcOrd="4" destOrd="0" presId="urn:microsoft.com/office/officeart/2018/2/layout/IconLabelList"/>
    <dgm:cxn modelId="{44940598-2F9D-044F-ABD6-B8E5CF865CF8}" type="presParOf" srcId="{66E830D6-96BE-478B-9188-23D73E81E179}" destId="{9576CFA6-7498-4BC9-BFB2-3E7E4B4F0399}" srcOrd="0" destOrd="0" presId="urn:microsoft.com/office/officeart/2018/2/layout/IconLabelList"/>
    <dgm:cxn modelId="{96E820BE-FB23-CD45-8267-A228643A7A21}" type="presParOf" srcId="{66E830D6-96BE-478B-9188-23D73E81E179}" destId="{ECB408CE-53ED-45C0-B514-2F8E09DA1740}" srcOrd="1" destOrd="0" presId="urn:microsoft.com/office/officeart/2018/2/layout/IconLabelList"/>
    <dgm:cxn modelId="{8C1A3008-D771-AC45-ACCE-14D7C3A26CF7}" type="presParOf" srcId="{66E830D6-96BE-478B-9188-23D73E81E179}" destId="{F769BE66-AA4A-4AE3-BEF4-B9C4503962E1}" srcOrd="2" destOrd="0" presId="urn:microsoft.com/office/officeart/2018/2/layout/IconLabelList"/>
    <dgm:cxn modelId="{D1AFCFE7-0A89-1942-BA5B-D1A700A8BF87}" type="presParOf" srcId="{CB57C083-5BFF-4F3D-A75B-7CD820E1E8D4}" destId="{27AEB79D-42D3-424D-8738-CC9D48FCA608}" srcOrd="5" destOrd="0" presId="urn:microsoft.com/office/officeart/2018/2/layout/IconLabelList"/>
    <dgm:cxn modelId="{6582EB58-0F1B-874C-B15D-5EADA224B101}" type="presParOf" srcId="{CB57C083-5BFF-4F3D-A75B-7CD820E1E8D4}" destId="{37157C9E-0D99-4641-8343-AEE86E1336B0}" srcOrd="6" destOrd="0" presId="urn:microsoft.com/office/officeart/2018/2/layout/IconLabelList"/>
    <dgm:cxn modelId="{0EE79212-E515-F04A-BCF5-909962541C90}" type="presParOf" srcId="{37157C9E-0D99-4641-8343-AEE86E1336B0}" destId="{4041615F-927D-4EA3-A3C6-320D11B58875}" srcOrd="0" destOrd="0" presId="urn:microsoft.com/office/officeart/2018/2/layout/IconLabelList"/>
    <dgm:cxn modelId="{9FF27986-77EE-3F4E-A560-C4D4739EC800}" type="presParOf" srcId="{37157C9E-0D99-4641-8343-AEE86E1336B0}" destId="{EEB98F29-A886-4FB7-BE63-EC72087083D4}" srcOrd="1" destOrd="0" presId="urn:microsoft.com/office/officeart/2018/2/layout/IconLabelList"/>
    <dgm:cxn modelId="{B5A5CEFE-8EAB-034C-827B-3218AC30E4B3}" type="presParOf" srcId="{37157C9E-0D99-4641-8343-AEE86E1336B0}" destId="{714EBF5F-278F-4F14-BBDE-664749824ED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D37954-E43B-4681-A5BC-1D784F0A65F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6E15E0-E23A-4AFB-A30E-38B41FEA2BA1}">
      <dgm:prSet/>
      <dgm:spPr/>
      <dgm:t>
        <a:bodyPr/>
        <a:lstStyle/>
        <a:p>
          <a:pPr>
            <a:lnSpc>
              <a:spcPct val="100000"/>
            </a:lnSpc>
          </a:pPr>
          <a:r>
            <a:rPr lang="en-US"/>
            <a:t>Viral reach indicating that a piece of content has gone viral and reached a wide audience, while non-viral reach pertains to content that has not achieved viral status.</a:t>
          </a:r>
        </a:p>
      </dgm:t>
    </dgm:pt>
    <dgm:pt modelId="{861846DE-79C7-42AA-A6FF-04F424034F3A}" type="parTrans" cxnId="{54B17F2E-387A-40BD-91BF-B4C09B4147FF}">
      <dgm:prSet/>
      <dgm:spPr/>
      <dgm:t>
        <a:bodyPr/>
        <a:lstStyle/>
        <a:p>
          <a:endParaRPr lang="en-US"/>
        </a:p>
      </dgm:t>
    </dgm:pt>
    <dgm:pt modelId="{1B14238B-58D4-4E59-9171-05ED11948874}" type="sibTrans" cxnId="{54B17F2E-387A-40BD-91BF-B4C09B4147FF}">
      <dgm:prSet/>
      <dgm:spPr/>
      <dgm:t>
        <a:bodyPr/>
        <a:lstStyle/>
        <a:p>
          <a:endParaRPr lang="en-US"/>
        </a:p>
      </dgm:t>
    </dgm:pt>
    <dgm:pt modelId="{79494F52-0929-4718-90BB-80DBFABAD9CE}">
      <dgm:prSet/>
      <dgm:spPr/>
      <dgm:t>
        <a:bodyPr/>
        <a:lstStyle/>
        <a:p>
          <a:pPr>
            <a:lnSpc>
              <a:spcPct val="100000"/>
            </a:lnSpc>
          </a:pPr>
          <a:r>
            <a:rPr lang="en-US"/>
            <a:t>Fan reach occurs when content is seen by users who have already liked or followed a specific Facebook Page (fans).</a:t>
          </a:r>
        </a:p>
      </dgm:t>
    </dgm:pt>
    <dgm:pt modelId="{8EE53110-64F6-4917-86D8-8702DEAE6D9E}" type="parTrans" cxnId="{F08B06BA-F957-428A-936C-DD13A8760E34}">
      <dgm:prSet/>
      <dgm:spPr/>
      <dgm:t>
        <a:bodyPr/>
        <a:lstStyle/>
        <a:p>
          <a:endParaRPr lang="en-US"/>
        </a:p>
      </dgm:t>
    </dgm:pt>
    <dgm:pt modelId="{12073FE1-6444-4B1C-B084-B43D50081DB6}" type="sibTrans" cxnId="{F08B06BA-F957-428A-936C-DD13A8760E34}">
      <dgm:prSet/>
      <dgm:spPr/>
      <dgm:t>
        <a:bodyPr/>
        <a:lstStyle/>
        <a:p>
          <a:endParaRPr lang="en-US"/>
        </a:p>
      </dgm:t>
    </dgm:pt>
    <dgm:pt modelId="{7647AEB3-26F5-406F-B5A7-6E45C973A64E}">
      <dgm:prSet/>
      <dgm:spPr/>
      <dgm:t>
        <a:bodyPr/>
        <a:lstStyle/>
        <a:p>
          <a:pPr>
            <a:lnSpc>
              <a:spcPct val="100000"/>
            </a:lnSpc>
          </a:pPr>
          <a:r>
            <a:rPr lang="en-US"/>
            <a:t>The trend charts show that a significant amount of the poster’s reach are from its fans and followers.</a:t>
          </a:r>
        </a:p>
      </dgm:t>
    </dgm:pt>
    <dgm:pt modelId="{436E8C6F-7E67-474C-A686-B56D087942BC}" type="parTrans" cxnId="{86A1E882-BD9F-4097-8A14-13EB76B016F5}">
      <dgm:prSet/>
      <dgm:spPr/>
      <dgm:t>
        <a:bodyPr/>
        <a:lstStyle/>
        <a:p>
          <a:endParaRPr lang="en-US"/>
        </a:p>
      </dgm:t>
    </dgm:pt>
    <dgm:pt modelId="{10322C33-BC65-4721-BE74-C02D6862410F}" type="sibTrans" cxnId="{86A1E882-BD9F-4097-8A14-13EB76B016F5}">
      <dgm:prSet/>
      <dgm:spPr/>
      <dgm:t>
        <a:bodyPr/>
        <a:lstStyle/>
        <a:p>
          <a:endParaRPr lang="en-US"/>
        </a:p>
      </dgm:t>
    </dgm:pt>
    <dgm:pt modelId="{8BB1E3F9-D038-4A12-B84D-66CE3093D38D}" type="pres">
      <dgm:prSet presAssocID="{07D37954-E43B-4681-A5BC-1D784F0A65F1}" presName="root" presStyleCnt="0">
        <dgm:presLayoutVars>
          <dgm:dir/>
          <dgm:resizeHandles val="exact"/>
        </dgm:presLayoutVars>
      </dgm:prSet>
      <dgm:spPr/>
    </dgm:pt>
    <dgm:pt modelId="{2B802919-AE9A-485E-98B1-D3297C5BC69E}" type="pres">
      <dgm:prSet presAssocID="{FD6E15E0-E23A-4AFB-A30E-38B41FEA2BA1}" presName="compNode" presStyleCnt="0"/>
      <dgm:spPr/>
    </dgm:pt>
    <dgm:pt modelId="{713613E5-2020-42D8-83AB-CFEAFDA6280B}" type="pres">
      <dgm:prSet presAssocID="{FD6E15E0-E23A-4AFB-A30E-38B41FEA2BA1}" presName="bgRect" presStyleLbl="bgShp" presStyleIdx="0" presStyleCnt="3"/>
      <dgm:spPr/>
    </dgm:pt>
    <dgm:pt modelId="{CB2FD517-95C4-4F63-9636-ED7B3B6FAF4D}" type="pres">
      <dgm:prSet presAssocID="{FD6E15E0-E23A-4AFB-A30E-38B41FEA2B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46C49BB7-F35E-49D5-A2A0-E2D37E7F47FC}" type="pres">
      <dgm:prSet presAssocID="{FD6E15E0-E23A-4AFB-A30E-38B41FEA2BA1}" presName="spaceRect" presStyleCnt="0"/>
      <dgm:spPr/>
    </dgm:pt>
    <dgm:pt modelId="{9D3B9D55-34FB-4A77-B9DA-A705114E8B16}" type="pres">
      <dgm:prSet presAssocID="{FD6E15E0-E23A-4AFB-A30E-38B41FEA2BA1}" presName="parTx" presStyleLbl="revTx" presStyleIdx="0" presStyleCnt="3">
        <dgm:presLayoutVars>
          <dgm:chMax val="0"/>
          <dgm:chPref val="0"/>
        </dgm:presLayoutVars>
      </dgm:prSet>
      <dgm:spPr/>
    </dgm:pt>
    <dgm:pt modelId="{0E9FE050-A6D9-458B-97A1-13F45B05C6ED}" type="pres">
      <dgm:prSet presAssocID="{1B14238B-58D4-4E59-9171-05ED11948874}" presName="sibTrans" presStyleCnt="0"/>
      <dgm:spPr/>
    </dgm:pt>
    <dgm:pt modelId="{5DFF71DE-65ED-43EA-8D8A-D84DD5AC6BBF}" type="pres">
      <dgm:prSet presAssocID="{79494F52-0929-4718-90BB-80DBFABAD9CE}" presName="compNode" presStyleCnt="0"/>
      <dgm:spPr/>
    </dgm:pt>
    <dgm:pt modelId="{00EF4FC1-346D-4AC3-A684-8879BDF61917}" type="pres">
      <dgm:prSet presAssocID="{79494F52-0929-4718-90BB-80DBFABAD9CE}" presName="bgRect" presStyleLbl="bgShp" presStyleIdx="1" presStyleCnt="3"/>
      <dgm:spPr/>
    </dgm:pt>
    <dgm:pt modelId="{473678F0-7387-46E2-81C0-533111CE8F4B}" type="pres">
      <dgm:prSet presAssocID="{79494F52-0929-4718-90BB-80DBFABAD9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n"/>
        </a:ext>
      </dgm:extLst>
    </dgm:pt>
    <dgm:pt modelId="{322859D3-A62E-4F1E-BF72-924C24E26690}" type="pres">
      <dgm:prSet presAssocID="{79494F52-0929-4718-90BB-80DBFABAD9CE}" presName="spaceRect" presStyleCnt="0"/>
      <dgm:spPr/>
    </dgm:pt>
    <dgm:pt modelId="{814851C1-5001-43AC-9714-ADCC70B2EAAE}" type="pres">
      <dgm:prSet presAssocID="{79494F52-0929-4718-90BB-80DBFABAD9CE}" presName="parTx" presStyleLbl="revTx" presStyleIdx="1" presStyleCnt="3">
        <dgm:presLayoutVars>
          <dgm:chMax val="0"/>
          <dgm:chPref val="0"/>
        </dgm:presLayoutVars>
      </dgm:prSet>
      <dgm:spPr/>
    </dgm:pt>
    <dgm:pt modelId="{CC5A165E-F9A8-4A75-9D9C-725DB0B69FD4}" type="pres">
      <dgm:prSet presAssocID="{12073FE1-6444-4B1C-B084-B43D50081DB6}" presName="sibTrans" presStyleCnt="0"/>
      <dgm:spPr/>
    </dgm:pt>
    <dgm:pt modelId="{20F5CB79-AE3C-4F09-BF65-28F0C31B0ACE}" type="pres">
      <dgm:prSet presAssocID="{7647AEB3-26F5-406F-B5A7-6E45C973A64E}" presName="compNode" presStyleCnt="0"/>
      <dgm:spPr/>
    </dgm:pt>
    <dgm:pt modelId="{6C168F07-BB6E-4D4C-AFF4-31F836E81774}" type="pres">
      <dgm:prSet presAssocID="{7647AEB3-26F5-406F-B5A7-6E45C973A64E}" presName="bgRect" presStyleLbl="bgShp" presStyleIdx="2" presStyleCnt="3"/>
      <dgm:spPr/>
    </dgm:pt>
    <dgm:pt modelId="{C5A973E5-293B-4A2B-B902-C8BDFE932D86}" type="pres">
      <dgm:prSet presAssocID="{7647AEB3-26F5-406F-B5A7-6E45C973A6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4A03289-8A60-4338-8039-E16D836779EA}" type="pres">
      <dgm:prSet presAssocID="{7647AEB3-26F5-406F-B5A7-6E45C973A64E}" presName="spaceRect" presStyleCnt="0"/>
      <dgm:spPr/>
    </dgm:pt>
    <dgm:pt modelId="{F3EF21E4-46A4-4FE6-AFAA-F84C1AA3246A}" type="pres">
      <dgm:prSet presAssocID="{7647AEB3-26F5-406F-B5A7-6E45C973A64E}" presName="parTx" presStyleLbl="revTx" presStyleIdx="2" presStyleCnt="3">
        <dgm:presLayoutVars>
          <dgm:chMax val="0"/>
          <dgm:chPref val="0"/>
        </dgm:presLayoutVars>
      </dgm:prSet>
      <dgm:spPr/>
    </dgm:pt>
  </dgm:ptLst>
  <dgm:cxnLst>
    <dgm:cxn modelId="{A6BD372A-0B0E-4874-BC83-B45CE4ABB3F7}" type="presOf" srcId="{7647AEB3-26F5-406F-B5A7-6E45C973A64E}" destId="{F3EF21E4-46A4-4FE6-AFAA-F84C1AA3246A}" srcOrd="0" destOrd="0" presId="urn:microsoft.com/office/officeart/2018/2/layout/IconVerticalSolidList"/>
    <dgm:cxn modelId="{54B17F2E-387A-40BD-91BF-B4C09B4147FF}" srcId="{07D37954-E43B-4681-A5BC-1D784F0A65F1}" destId="{FD6E15E0-E23A-4AFB-A30E-38B41FEA2BA1}" srcOrd="0" destOrd="0" parTransId="{861846DE-79C7-42AA-A6FF-04F424034F3A}" sibTransId="{1B14238B-58D4-4E59-9171-05ED11948874}"/>
    <dgm:cxn modelId="{E6D9BD3C-0F6D-43E3-8EDA-AB8AA19D9944}" type="presOf" srcId="{FD6E15E0-E23A-4AFB-A30E-38B41FEA2BA1}" destId="{9D3B9D55-34FB-4A77-B9DA-A705114E8B16}" srcOrd="0" destOrd="0" presId="urn:microsoft.com/office/officeart/2018/2/layout/IconVerticalSolidList"/>
    <dgm:cxn modelId="{87E0F57A-A20B-4F13-BB23-91DECFCE0489}" type="presOf" srcId="{07D37954-E43B-4681-A5BC-1D784F0A65F1}" destId="{8BB1E3F9-D038-4A12-B84D-66CE3093D38D}" srcOrd="0" destOrd="0" presId="urn:microsoft.com/office/officeart/2018/2/layout/IconVerticalSolidList"/>
    <dgm:cxn modelId="{86A1E882-BD9F-4097-8A14-13EB76B016F5}" srcId="{07D37954-E43B-4681-A5BC-1D784F0A65F1}" destId="{7647AEB3-26F5-406F-B5A7-6E45C973A64E}" srcOrd="2" destOrd="0" parTransId="{436E8C6F-7E67-474C-A686-B56D087942BC}" sibTransId="{10322C33-BC65-4721-BE74-C02D6862410F}"/>
    <dgm:cxn modelId="{F08B06BA-F957-428A-936C-DD13A8760E34}" srcId="{07D37954-E43B-4681-A5BC-1D784F0A65F1}" destId="{79494F52-0929-4718-90BB-80DBFABAD9CE}" srcOrd="1" destOrd="0" parTransId="{8EE53110-64F6-4917-86D8-8702DEAE6D9E}" sibTransId="{12073FE1-6444-4B1C-B084-B43D50081DB6}"/>
    <dgm:cxn modelId="{B41923D6-4AF4-452B-8CA7-8C5850E9CC68}" type="presOf" srcId="{79494F52-0929-4718-90BB-80DBFABAD9CE}" destId="{814851C1-5001-43AC-9714-ADCC70B2EAAE}" srcOrd="0" destOrd="0" presId="urn:microsoft.com/office/officeart/2018/2/layout/IconVerticalSolidList"/>
    <dgm:cxn modelId="{542260F6-6768-48DE-87AB-95F6F0097009}" type="presParOf" srcId="{8BB1E3F9-D038-4A12-B84D-66CE3093D38D}" destId="{2B802919-AE9A-485E-98B1-D3297C5BC69E}" srcOrd="0" destOrd="0" presId="urn:microsoft.com/office/officeart/2018/2/layout/IconVerticalSolidList"/>
    <dgm:cxn modelId="{AC12CFFF-AC36-49B8-9FEC-F6FF49B942E7}" type="presParOf" srcId="{2B802919-AE9A-485E-98B1-D3297C5BC69E}" destId="{713613E5-2020-42D8-83AB-CFEAFDA6280B}" srcOrd="0" destOrd="0" presId="urn:microsoft.com/office/officeart/2018/2/layout/IconVerticalSolidList"/>
    <dgm:cxn modelId="{4011CEF5-C161-4EFF-BB70-767B171E2B52}" type="presParOf" srcId="{2B802919-AE9A-485E-98B1-D3297C5BC69E}" destId="{CB2FD517-95C4-4F63-9636-ED7B3B6FAF4D}" srcOrd="1" destOrd="0" presId="urn:microsoft.com/office/officeart/2018/2/layout/IconVerticalSolidList"/>
    <dgm:cxn modelId="{4BA52B95-680F-443C-96BF-3766D32B60C0}" type="presParOf" srcId="{2B802919-AE9A-485E-98B1-D3297C5BC69E}" destId="{46C49BB7-F35E-49D5-A2A0-E2D37E7F47FC}" srcOrd="2" destOrd="0" presId="urn:microsoft.com/office/officeart/2018/2/layout/IconVerticalSolidList"/>
    <dgm:cxn modelId="{36F6502B-F287-46C5-9221-A3D608051C22}" type="presParOf" srcId="{2B802919-AE9A-485E-98B1-D3297C5BC69E}" destId="{9D3B9D55-34FB-4A77-B9DA-A705114E8B16}" srcOrd="3" destOrd="0" presId="urn:microsoft.com/office/officeart/2018/2/layout/IconVerticalSolidList"/>
    <dgm:cxn modelId="{CD158A69-ADCB-4127-B9C9-AC3570F1A8E0}" type="presParOf" srcId="{8BB1E3F9-D038-4A12-B84D-66CE3093D38D}" destId="{0E9FE050-A6D9-458B-97A1-13F45B05C6ED}" srcOrd="1" destOrd="0" presId="urn:microsoft.com/office/officeart/2018/2/layout/IconVerticalSolidList"/>
    <dgm:cxn modelId="{E17E1F85-93B4-4266-85A8-1F8C5DA96F39}" type="presParOf" srcId="{8BB1E3F9-D038-4A12-B84D-66CE3093D38D}" destId="{5DFF71DE-65ED-43EA-8D8A-D84DD5AC6BBF}" srcOrd="2" destOrd="0" presId="urn:microsoft.com/office/officeart/2018/2/layout/IconVerticalSolidList"/>
    <dgm:cxn modelId="{6E51CA5F-74FF-470F-BE7E-FEB3B834C44C}" type="presParOf" srcId="{5DFF71DE-65ED-43EA-8D8A-D84DD5AC6BBF}" destId="{00EF4FC1-346D-4AC3-A684-8879BDF61917}" srcOrd="0" destOrd="0" presId="urn:microsoft.com/office/officeart/2018/2/layout/IconVerticalSolidList"/>
    <dgm:cxn modelId="{81163E1B-9024-41FE-AB27-FB0745EF7324}" type="presParOf" srcId="{5DFF71DE-65ED-43EA-8D8A-D84DD5AC6BBF}" destId="{473678F0-7387-46E2-81C0-533111CE8F4B}" srcOrd="1" destOrd="0" presId="urn:microsoft.com/office/officeart/2018/2/layout/IconVerticalSolidList"/>
    <dgm:cxn modelId="{DD3FD6F5-9A17-475E-B627-B2B5646E7315}" type="presParOf" srcId="{5DFF71DE-65ED-43EA-8D8A-D84DD5AC6BBF}" destId="{322859D3-A62E-4F1E-BF72-924C24E26690}" srcOrd="2" destOrd="0" presId="urn:microsoft.com/office/officeart/2018/2/layout/IconVerticalSolidList"/>
    <dgm:cxn modelId="{EF0EA216-329C-4B08-80FB-E0454FC0AE43}" type="presParOf" srcId="{5DFF71DE-65ED-43EA-8D8A-D84DD5AC6BBF}" destId="{814851C1-5001-43AC-9714-ADCC70B2EAAE}" srcOrd="3" destOrd="0" presId="urn:microsoft.com/office/officeart/2018/2/layout/IconVerticalSolidList"/>
    <dgm:cxn modelId="{A1A4465C-9D81-46BB-9576-F99D1225520E}" type="presParOf" srcId="{8BB1E3F9-D038-4A12-B84D-66CE3093D38D}" destId="{CC5A165E-F9A8-4A75-9D9C-725DB0B69FD4}" srcOrd="3" destOrd="0" presId="urn:microsoft.com/office/officeart/2018/2/layout/IconVerticalSolidList"/>
    <dgm:cxn modelId="{8A6AAA15-9CB0-4FC0-848E-7CBB6BD638BF}" type="presParOf" srcId="{8BB1E3F9-D038-4A12-B84D-66CE3093D38D}" destId="{20F5CB79-AE3C-4F09-BF65-28F0C31B0ACE}" srcOrd="4" destOrd="0" presId="urn:microsoft.com/office/officeart/2018/2/layout/IconVerticalSolidList"/>
    <dgm:cxn modelId="{06FE8C31-22D8-4DB3-8CE8-37C786C6D76E}" type="presParOf" srcId="{20F5CB79-AE3C-4F09-BF65-28F0C31B0ACE}" destId="{6C168F07-BB6E-4D4C-AFF4-31F836E81774}" srcOrd="0" destOrd="0" presId="urn:microsoft.com/office/officeart/2018/2/layout/IconVerticalSolidList"/>
    <dgm:cxn modelId="{29497C9F-E68E-46DD-BDB5-7E6E11B156B3}" type="presParOf" srcId="{20F5CB79-AE3C-4F09-BF65-28F0C31B0ACE}" destId="{C5A973E5-293B-4A2B-B902-C8BDFE932D86}" srcOrd="1" destOrd="0" presId="urn:microsoft.com/office/officeart/2018/2/layout/IconVerticalSolidList"/>
    <dgm:cxn modelId="{F1B67FF3-64C2-4618-8570-94FF4B27177C}" type="presParOf" srcId="{20F5CB79-AE3C-4F09-BF65-28F0C31B0ACE}" destId="{D4A03289-8A60-4338-8039-E16D836779EA}" srcOrd="2" destOrd="0" presId="urn:microsoft.com/office/officeart/2018/2/layout/IconVerticalSolidList"/>
    <dgm:cxn modelId="{CBECDED1-E17B-422A-8758-95DD8A361438}" type="presParOf" srcId="{20F5CB79-AE3C-4F09-BF65-28F0C31B0ACE}" destId="{F3EF21E4-46A4-4FE6-AFAA-F84C1AA3246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3E85FE-AD40-4DEE-B205-EBE950ACBC0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A7A8014-1B5D-4884-9400-56D43E00CC36}">
      <dgm:prSet/>
      <dgm:spPr>
        <a:solidFill>
          <a:schemeClr val="accent1">
            <a:lumMod val="60000"/>
            <a:lumOff val="40000"/>
          </a:schemeClr>
        </a:solidFill>
      </dgm:spPr>
      <dgm:t>
        <a:bodyPr/>
        <a:lstStyle/>
        <a:p>
          <a:r>
            <a:rPr lang="en-US" i="1" dirty="0">
              <a:latin typeface="Abadi" panose="020B0604020104020204" pitchFamily="34" charset="0"/>
            </a:rPr>
            <a:t>Coefficients</a:t>
          </a:r>
          <a:r>
            <a:rPr lang="en-US" dirty="0">
              <a:latin typeface="Abadi" panose="020B0604020104020204" pitchFamily="34" charset="0"/>
            </a:rPr>
            <a:t>, which represents the change in a dependent variable that is associated with a one-unit change in the corresponding independent variable, holding all other variables constant.</a:t>
          </a:r>
        </a:p>
      </dgm:t>
    </dgm:pt>
    <dgm:pt modelId="{C6ECF7A0-51D7-4E7D-B93C-E9D1A802B8E9}" type="parTrans" cxnId="{0C22F25F-E35B-4B0A-8D67-467ECE9B4E9A}">
      <dgm:prSet/>
      <dgm:spPr/>
      <dgm:t>
        <a:bodyPr/>
        <a:lstStyle/>
        <a:p>
          <a:endParaRPr lang="en-US"/>
        </a:p>
      </dgm:t>
    </dgm:pt>
    <dgm:pt modelId="{DE30B457-A09B-4E48-AFD5-B7C20631F8C2}" type="sibTrans" cxnId="{0C22F25F-E35B-4B0A-8D67-467ECE9B4E9A}">
      <dgm:prSet/>
      <dgm:spPr/>
      <dgm:t>
        <a:bodyPr/>
        <a:lstStyle/>
        <a:p>
          <a:endParaRPr lang="en-US"/>
        </a:p>
      </dgm:t>
    </dgm:pt>
    <dgm:pt modelId="{A853D8FC-7D31-427B-895C-0B823EB682E9}">
      <dgm:prSet/>
      <dgm:spPr>
        <a:solidFill>
          <a:schemeClr val="accent1">
            <a:lumMod val="60000"/>
            <a:lumOff val="40000"/>
          </a:schemeClr>
        </a:solidFill>
      </dgm:spPr>
      <dgm:t>
        <a:bodyPr/>
        <a:lstStyle/>
        <a:p>
          <a:r>
            <a:rPr lang="en-US" i="1" dirty="0">
              <a:latin typeface="Abadi" panose="020B0604020104020204" pitchFamily="34" charset="0"/>
            </a:rPr>
            <a:t>Standard errors</a:t>
          </a:r>
          <a:r>
            <a:rPr lang="en-US" dirty="0">
              <a:latin typeface="Abadi" panose="020B0604020104020204" pitchFamily="34" charset="0"/>
            </a:rPr>
            <a:t>, which measure the variability or uncertainty in the coefficient estimates. Smaller errors indicate more precise estimates.</a:t>
          </a:r>
        </a:p>
      </dgm:t>
    </dgm:pt>
    <dgm:pt modelId="{948B91DE-C5BC-4924-963C-344C0C7D4FF8}" type="parTrans" cxnId="{FC529D1B-C66F-4E2A-B708-D5F82C22DC54}">
      <dgm:prSet/>
      <dgm:spPr/>
      <dgm:t>
        <a:bodyPr/>
        <a:lstStyle/>
        <a:p>
          <a:endParaRPr lang="en-US"/>
        </a:p>
      </dgm:t>
    </dgm:pt>
    <dgm:pt modelId="{E550598F-0F52-4667-8E95-4B9E4E209DEF}" type="sibTrans" cxnId="{FC529D1B-C66F-4E2A-B708-D5F82C22DC54}">
      <dgm:prSet/>
      <dgm:spPr/>
      <dgm:t>
        <a:bodyPr/>
        <a:lstStyle/>
        <a:p>
          <a:endParaRPr lang="en-US"/>
        </a:p>
      </dgm:t>
    </dgm:pt>
    <dgm:pt modelId="{599F6B9A-0D9C-4FC8-9380-2406DCB6AB3D}">
      <dgm:prSet/>
      <dgm:spPr>
        <a:solidFill>
          <a:schemeClr val="accent1">
            <a:lumMod val="60000"/>
            <a:lumOff val="40000"/>
          </a:schemeClr>
        </a:solidFill>
      </dgm:spPr>
      <dgm:t>
        <a:bodyPr/>
        <a:lstStyle/>
        <a:p>
          <a:r>
            <a:rPr lang="en-US" i="1">
              <a:latin typeface="Abadi" panose="020B0604020104020204" pitchFamily="34" charset="0"/>
            </a:rPr>
            <a:t>T-statistics &amp; P-values</a:t>
          </a:r>
          <a:r>
            <a:rPr lang="en-US">
              <a:latin typeface="Abadi" panose="020B0604020104020204" pitchFamily="34" charset="0"/>
            </a:rPr>
            <a:t>, which measures how many standard errors the coefficient is away from 0.</a:t>
          </a:r>
        </a:p>
      </dgm:t>
    </dgm:pt>
    <dgm:pt modelId="{CBAA4971-6050-4F29-B54F-D003DEA61081}" type="parTrans" cxnId="{85453C3B-BD8D-4689-A892-D2CEE4A449F1}">
      <dgm:prSet/>
      <dgm:spPr/>
      <dgm:t>
        <a:bodyPr/>
        <a:lstStyle/>
        <a:p>
          <a:endParaRPr lang="en-US"/>
        </a:p>
      </dgm:t>
    </dgm:pt>
    <dgm:pt modelId="{6AB9FF99-C377-4CA7-9D81-429CABF2EB64}" type="sibTrans" cxnId="{85453C3B-BD8D-4689-A892-D2CEE4A449F1}">
      <dgm:prSet/>
      <dgm:spPr/>
      <dgm:t>
        <a:bodyPr/>
        <a:lstStyle/>
        <a:p>
          <a:endParaRPr lang="en-US"/>
        </a:p>
      </dgm:t>
    </dgm:pt>
    <dgm:pt modelId="{B36BF03D-BE94-4D59-949C-CD3E8A34B319}">
      <dgm:prSet/>
      <dgm:spPr>
        <a:solidFill>
          <a:schemeClr val="accent1">
            <a:lumMod val="60000"/>
            <a:lumOff val="40000"/>
          </a:schemeClr>
        </a:solidFill>
      </dgm:spPr>
      <dgm:t>
        <a:bodyPr/>
        <a:lstStyle/>
        <a:p>
          <a:r>
            <a:rPr lang="en-US" i="1" dirty="0">
              <a:latin typeface="Abadi" panose="020B0604020104020204" pitchFamily="34" charset="0"/>
            </a:rPr>
            <a:t>R-squared</a:t>
          </a:r>
          <a:r>
            <a:rPr lang="en-US" dirty="0">
              <a:latin typeface="Abadi" panose="020B0604020104020204" pitchFamily="34" charset="0"/>
            </a:rPr>
            <a:t>, which measures the proportion of variance in the dependent variable explained by the independent variable. A higher r-squared indicates that a larger portion of the variance in the dependent variable is explained by the independent variables.</a:t>
          </a:r>
        </a:p>
      </dgm:t>
    </dgm:pt>
    <dgm:pt modelId="{08FB1A37-73A9-4040-A183-828922D9E566}" type="parTrans" cxnId="{BFAEE326-EE98-472D-95DB-C31F2D581179}">
      <dgm:prSet/>
      <dgm:spPr/>
      <dgm:t>
        <a:bodyPr/>
        <a:lstStyle/>
        <a:p>
          <a:endParaRPr lang="en-US"/>
        </a:p>
      </dgm:t>
    </dgm:pt>
    <dgm:pt modelId="{EEF911F4-7C8D-4806-AB04-68AFBDBB32CE}" type="sibTrans" cxnId="{BFAEE326-EE98-472D-95DB-C31F2D581179}">
      <dgm:prSet/>
      <dgm:spPr/>
      <dgm:t>
        <a:bodyPr/>
        <a:lstStyle/>
        <a:p>
          <a:endParaRPr lang="en-US"/>
        </a:p>
      </dgm:t>
    </dgm:pt>
    <dgm:pt modelId="{622DB742-EA3E-42F7-B948-E7262DE47B6E}">
      <dgm:prSet/>
      <dgm:spPr>
        <a:solidFill>
          <a:schemeClr val="accent1">
            <a:lumMod val="60000"/>
            <a:lumOff val="40000"/>
          </a:schemeClr>
        </a:solidFill>
      </dgm:spPr>
      <dgm:t>
        <a:bodyPr/>
        <a:lstStyle/>
        <a:p>
          <a:r>
            <a:rPr lang="en-US" i="1">
              <a:latin typeface="Abadi" panose="020B0604020104020204" pitchFamily="34" charset="0"/>
            </a:rPr>
            <a:t>F-statistic</a:t>
          </a:r>
          <a:r>
            <a:rPr lang="en-US">
              <a:latin typeface="Abadi" panose="020B0604020104020204" pitchFamily="34" charset="0"/>
            </a:rPr>
            <a:t>, which tests the overall significance of the model. A low p-value for the F-statistic suggests that the model is statistically significant.</a:t>
          </a:r>
        </a:p>
      </dgm:t>
    </dgm:pt>
    <dgm:pt modelId="{A344F7B5-4111-421F-B938-314495C42CCE}" type="parTrans" cxnId="{C0502238-876E-4F85-9164-84AF12E15B35}">
      <dgm:prSet/>
      <dgm:spPr/>
      <dgm:t>
        <a:bodyPr/>
        <a:lstStyle/>
        <a:p>
          <a:endParaRPr lang="en-US"/>
        </a:p>
      </dgm:t>
    </dgm:pt>
    <dgm:pt modelId="{A547CCB5-6F74-4482-88C0-A2FBDBF71DBA}" type="sibTrans" cxnId="{C0502238-876E-4F85-9164-84AF12E15B35}">
      <dgm:prSet/>
      <dgm:spPr/>
      <dgm:t>
        <a:bodyPr/>
        <a:lstStyle/>
        <a:p>
          <a:endParaRPr lang="en-US"/>
        </a:p>
      </dgm:t>
    </dgm:pt>
    <dgm:pt modelId="{1894B4F4-54BE-49EA-B019-AD895CFC3891}">
      <dgm:prSet/>
      <dgm:spPr>
        <a:solidFill>
          <a:schemeClr val="accent1">
            <a:lumMod val="60000"/>
            <a:lumOff val="40000"/>
          </a:schemeClr>
        </a:solidFill>
      </dgm:spPr>
      <dgm:t>
        <a:bodyPr/>
        <a:lstStyle/>
        <a:p>
          <a:r>
            <a:rPr lang="en-US" i="1" dirty="0">
              <a:latin typeface="Abadi" panose="020B0604020104020204" pitchFamily="34" charset="0"/>
            </a:rPr>
            <a:t>Residuals</a:t>
          </a:r>
          <a:r>
            <a:rPr lang="en-US" dirty="0">
              <a:latin typeface="Abadi" panose="020B0604020104020204" pitchFamily="34" charset="0"/>
            </a:rPr>
            <a:t>, which are the difference between observed and predicted values. Ideally, residuals should be randomly distributed and exhibit no systemic patterns.</a:t>
          </a:r>
        </a:p>
      </dgm:t>
    </dgm:pt>
    <dgm:pt modelId="{510ECEE1-4035-400F-9669-480B5F29C889}" type="parTrans" cxnId="{3A6FECC6-DB0A-428C-91AD-BA06E8CAF8C6}">
      <dgm:prSet/>
      <dgm:spPr/>
      <dgm:t>
        <a:bodyPr/>
        <a:lstStyle/>
        <a:p>
          <a:endParaRPr lang="en-US"/>
        </a:p>
      </dgm:t>
    </dgm:pt>
    <dgm:pt modelId="{3C07030B-5C89-4B77-9BC0-E9FC827E730A}" type="sibTrans" cxnId="{3A6FECC6-DB0A-428C-91AD-BA06E8CAF8C6}">
      <dgm:prSet/>
      <dgm:spPr/>
      <dgm:t>
        <a:bodyPr/>
        <a:lstStyle/>
        <a:p>
          <a:endParaRPr lang="en-US"/>
        </a:p>
      </dgm:t>
    </dgm:pt>
    <dgm:pt modelId="{B62C5F96-34A3-46C4-AFB2-5BDA171D8863}">
      <dgm:prSet/>
      <dgm:spPr>
        <a:solidFill>
          <a:schemeClr val="accent1">
            <a:lumMod val="60000"/>
            <a:lumOff val="40000"/>
          </a:schemeClr>
        </a:solidFill>
      </dgm:spPr>
      <dgm:t>
        <a:bodyPr/>
        <a:lstStyle/>
        <a:p>
          <a:r>
            <a:rPr lang="en-US" i="1" dirty="0">
              <a:latin typeface="Abadi" panose="020B0604020104020204" pitchFamily="34" charset="0"/>
            </a:rPr>
            <a:t>Durbin-Watson statistic</a:t>
          </a:r>
          <a:r>
            <a:rPr lang="en-US" dirty="0">
              <a:latin typeface="Abadi" panose="020B0604020104020204" pitchFamily="34" charset="0"/>
            </a:rPr>
            <a:t>, which checks for autocorrelation in the residuals. A value close to 2 suggests no significant autocorrelation.</a:t>
          </a:r>
        </a:p>
      </dgm:t>
    </dgm:pt>
    <dgm:pt modelId="{708CB665-E799-4556-9674-458ECCA205EA}" type="parTrans" cxnId="{B5B5B42C-341D-4D19-BFD1-C4D720A1BE57}">
      <dgm:prSet/>
      <dgm:spPr/>
      <dgm:t>
        <a:bodyPr/>
        <a:lstStyle/>
        <a:p>
          <a:endParaRPr lang="en-US"/>
        </a:p>
      </dgm:t>
    </dgm:pt>
    <dgm:pt modelId="{6EF363EC-48A3-42DA-AE9C-E66B7FCAFED4}" type="sibTrans" cxnId="{B5B5B42C-341D-4D19-BFD1-C4D720A1BE57}">
      <dgm:prSet/>
      <dgm:spPr/>
      <dgm:t>
        <a:bodyPr/>
        <a:lstStyle/>
        <a:p>
          <a:endParaRPr lang="en-US"/>
        </a:p>
      </dgm:t>
    </dgm:pt>
    <dgm:pt modelId="{6EB121C5-2D22-4706-8F7B-110914C2AB30}">
      <dgm:prSet/>
      <dgm:spPr>
        <a:solidFill>
          <a:schemeClr val="accent1">
            <a:lumMod val="60000"/>
            <a:lumOff val="40000"/>
          </a:schemeClr>
        </a:solidFill>
      </dgm:spPr>
      <dgm:t>
        <a:bodyPr/>
        <a:lstStyle/>
        <a:p>
          <a:r>
            <a:rPr lang="en-US" i="1" dirty="0">
              <a:latin typeface="Abadi" panose="020B0604020104020204" pitchFamily="34" charset="0"/>
            </a:rPr>
            <a:t>Confidence Interval</a:t>
          </a:r>
          <a:r>
            <a:rPr lang="en-US" dirty="0">
              <a:latin typeface="Abadi" panose="020B0604020104020204" pitchFamily="34" charset="0"/>
            </a:rPr>
            <a:t>, which provide a range within which the true population parameter (the coefficient) is likely to fall. It's often more informative than just looking at point estimates (coefficients)..</a:t>
          </a:r>
        </a:p>
      </dgm:t>
    </dgm:pt>
    <dgm:pt modelId="{759452CA-3EBF-454F-9B8B-7A25ACDB8802}" type="parTrans" cxnId="{76596DBA-1773-44EE-81E1-AA2B56B65D0F}">
      <dgm:prSet/>
      <dgm:spPr/>
      <dgm:t>
        <a:bodyPr/>
        <a:lstStyle/>
        <a:p>
          <a:endParaRPr lang="en-US"/>
        </a:p>
      </dgm:t>
    </dgm:pt>
    <dgm:pt modelId="{E2A08EE7-664A-4F76-800B-2953C21DF32A}" type="sibTrans" cxnId="{76596DBA-1773-44EE-81E1-AA2B56B65D0F}">
      <dgm:prSet/>
      <dgm:spPr/>
      <dgm:t>
        <a:bodyPr/>
        <a:lstStyle/>
        <a:p>
          <a:endParaRPr lang="en-US"/>
        </a:p>
      </dgm:t>
    </dgm:pt>
    <dgm:pt modelId="{08ABDF2B-8E69-4530-9CE1-B5BBE473F2CD}">
      <dgm:prSet/>
      <dgm:spPr>
        <a:solidFill>
          <a:schemeClr val="accent1">
            <a:lumMod val="60000"/>
            <a:lumOff val="40000"/>
          </a:schemeClr>
        </a:solidFill>
      </dgm:spPr>
      <dgm:t>
        <a:bodyPr/>
        <a:lstStyle/>
        <a:p>
          <a:r>
            <a:rPr lang="en-US" i="1" dirty="0">
              <a:latin typeface="Abadi" panose="020B0604020104020204" pitchFamily="34" charset="0"/>
            </a:rPr>
            <a:t>Assumption checks</a:t>
          </a:r>
          <a:r>
            <a:rPr lang="en-US" dirty="0">
              <a:latin typeface="Abadi" panose="020B0604020104020204" pitchFamily="34" charset="0"/>
            </a:rPr>
            <a:t>, which check for the model’s adherence to the assumptions of linearity, independence of errors, homoscedasticity (constant variance of residuals), and normality of residuals.</a:t>
          </a:r>
        </a:p>
      </dgm:t>
    </dgm:pt>
    <dgm:pt modelId="{F7B8E5CE-FEFF-400E-B8C5-25B99CF44C9A}" type="parTrans" cxnId="{55261271-CAED-46AC-A499-D119F04946F5}">
      <dgm:prSet/>
      <dgm:spPr/>
      <dgm:t>
        <a:bodyPr/>
        <a:lstStyle/>
        <a:p>
          <a:endParaRPr lang="en-US"/>
        </a:p>
      </dgm:t>
    </dgm:pt>
    <dgm:pt modelId="{F6CB0B5F-8B3B-4428-9BF6-A9EE27059727}" type="sibTrans" cxnId="{55261271-CAED-46AC-A499-D119F04946F5}">
      <dgm:prSet/>
      <dgm:spPr/>
      <dgm:t>
        <a:bodyPr/>
        <a:lstStyle/>
        <a:p>
          <a:endParaRPr lang="en-US"/>
        </a:p>
      </dgm:t>
    </dgm:pt>
    <dgm:pt modelId="{06C9CA76-277D-7142-BFA4-4E7096B896A6}" type="pres">
      <dgm:prSet presAssocID="{503E85FE-AD40-4DEE-B205-EBE950ACBC0A}" presName="vert0" presStyleCnt="0">
        <dgm:presLayoutVars>
          <dgm:dir/>
          <dgm:animOne val="branch"/>
          <dgm:animLvl val="lvl"/>
        </dgm:presLayoutVars>
      </dgm:prSet>
      <dgm:spPr/>
    </dgm:pt>
    <dgm:pt modelId="{17C5BE1D-BFE6-1B4C-92F0-CF7DDAEEB456}" type="pres">
      <dgm:prSet presAssocID="{EA7A8014-1B5D-4884-9400-56D43E00CC36}" presName="thickLine" presStyleLbl="alignNode1" presStyleIdx="0" presStyleCnt="9"/>
      <dgm:spPr/>
    </dgm:pt>
    <dgm:pt modelId="{F5AF24BD-B5E6-2C44-BCB0-E14F3DB269D6}" type="pres">
      <dgm:prSet presAssocID="{EA7A8014-1B5D-4884-9400-56D43E00CC36}" presName="horz1" presStyleCnt="0"/>
      <dgm:spPr/>
    </dgm:pt>
    <dgm:pt modelId="{D73BB53E-B89D-8041-AF4F-DFCF8F57FB96}" type="pres">
      <dgm:prSet presAssocID="{EA7A8014-1B5D-4884-9400-56D43E00CC36}" presName="tx1" presStyleLbl="revTx" presStyleIdx="0" presStyleCnt="9"/>
      <dgm:spPr/>
    </dgm:pt>
    <dgm:pt modelId="{31887324-B79E-8D47-AE2B-9D2633780974}" type="pres">
      <dgm:prSet presAssocID="{EA7A8014-1B5D-4884-9400-56D43E00CC36}" presName="vert1" presStyleCnt="0"/>
      <dgm:spPr/>
    </dgm:pt>
    <dgm:pt modelId="{E65035C0-9350-9342-8F9A-610686972E5A}" type="pres">
      <dgm:prSet presAssocID="{A853D8FC-7D31-427B-895C-0B823EB682E9}" presName="thickLine" presStyleLbl="alignNode1" presStyleIdx="1" presStyleCnt="9"/>
      <dgm:spPr/>
    </dgm:pt>
    <dgm:pt modelId="{F3E068FF-6C1A-324C-B8C3-1A0D82D87E59}" type="pres">
      <dgm:prSet presAssocID="{A853D8FC-7D31-427B-895C-0B823EB682E9}" presName="horz1" presStyleCnt="0"/>
      <dgm:spPr/>
    </dgm:pt>
    <dgm:pt modelId="{2D40128B-2F18-E047-B652-E83C426F2EB3}" type="pres">
      <dgm:prSet presAssocID="{A853D8FC-7D31-427B-895C-0B823EB682E9}" presName="tx1" presStyleLbl="revTx" presStyleIdx="1" presStyleCnt="9"/>
      <dgm:spPr/>
    </dgm:pt>
    <dgm:pt modelId="{6E69EFA4-25F1-F345-8990-B26F5BAF5543}" type="pres">
      <dgm:prSet presAssocID="{A853D8FC-7D31-427B-895C-0B823EB682E9}" presName="vert1" presStyleCnt="0"/>
      <dgm:spPr/>
    </dgm:pt>
    <dgm:pt modelId="{C7F8951C-9C14-384F-9BAF-EAD64C0D3161}" type="pres">
      <dgm:prSet presAssocID="{599F6B9A-0D9C-4FC8-9380-2406DCB6AB3D}" presName="thickLine" presStyleLbl="alignNode1" presStyleIdx="2" presStyleCnt="9"/>
      <dgm:spPr/>
    </dgm:pt>
    <dgm:pt modelId="{01F65B27-88A1-754D-A4C1-C6B50DEBC428}" type="pres">
      <dgm:prSet presAssocID="{599F6B9A-0D9C-4FC8-9380-2406DCB6AB3D}" presName="horz1" presStyleCnt="0"/>
      <dgm:spPr/>
    </dgm:pt>
    <dgm:pt modelId="{8B5E22A0-02D3-C648-A6BE-7056B784D92A}" type="pres">
      <dgm:prSet presAssocID="{599F6B9A-0D9C-4FC8-9380-2406DCB6AB3D}" presName="tx1" presStyleLbl="revTx" presStyleIdx="2" presStyleCnt="9"/>
      <dgm:spPr/>
    </dgm:pt>
    <dgm:pt modelId="{C2824D1C-6CAA-E94D-B137-F4FED5AF73EC}" type="pres">
      <dgm:prSet presAssocID="{599F6B9A-0D9C-4FC8-9380-2406DCB6AB3D}" presName="vert1" presStyleCnt="0"/>
      <dgm:spPr/>
    </dgm:pt>
    <dgm:pt modelId="{24330E6E-2458-A54D-8D35-4626A80FDE26}" type="pres">
      <dgm:prSet presAssocID="{B36BF03D-BE94-4D59-949C-CD3E8A34B319}" presName="thickLine" presStyleLbl="alignNode1" presStyleIdx="3" presStyleCnt="9"/>
      <dgm:spPr/>
    </dgm:pt>
    <dgm:pt modelId="{BB2A6E9D-F50E-644C-8E9F-D0074B1E7A20}" type="pres">
      <dgm:prSet presAssocID="{B36BF03D-BE94-4D59-949C-CD3E8A34B319}" presName="horz1" presStyleCnt="0"/>
      <dgm:spPr/>
    </dgm:pt>
    <dgm:pt modelId="{633947D4-BE28-1641-B9DB-BF9665D8BF3E}" type="pres">
      <dgm:prSet presAssocID="{B36BF03D-BE94-4D59-949C-CD3E8A34B319}" presName="tx1" presStyleLbl="revTx" presStyleIdx="3" presStyleCnt="9"/>
      <dgm:spPr/>
    </dgm:pt>
    <dgm:pt modelId="{9C36B2A9-14BC-B747-9FA7-D5B78A7F6A4B}" type="pres">
      <dgm:prSet presAssocID="{B36BF03D-BE94-4D59-949C-CD3E8A34B319}" presName="vert1" presStyleCnt="0"/>
      <dgm:spPr/>
    </dgm:pt>
    <dgm:pt modelId="{F2850BCB-4DF2-2F4B-AE12-99F35F6FA1D9}" type="pres">
      <dgm:prSet presAssocID="{622DB742-EA3E-42F7-B948-E7262DE47B6E}" presName="thickLine" presStyleLbl="alignNode1" presStyleIdx="4" presStyleCnt="9"/>
      <dgm:spPr/>
    </dgm:pt>
    <dgm:pt modelId="{2805D984-350B-B14A-AC2C-15994A28F85E}" type="pres">
      <dgm:prSet presAssocID="{622DB742-EA3E-42F7-B948-E7262DE47B6E}" presName="horz1" presStyleCnt="0"/>
      <dgm:spPr/>
    </dgm:pt>
    <dgm:pt modelId="{9E2C457B-8531-3F4F-8965-4EEC10112C96}" type="pres">
      <dgm:prSet presAssocID="{622DB742-EA3E-42F7-B948-E7262DE47B6E}" presName="tx1" presStyleLbl="revTx" presStyleIdx="4" presStyleCnt="9"/>
      <dgm:spPr/>
    </dgm:pt>
    <dgm:pt modelId="{C2B8F595-1286-414F-8B26-52F04ED7C942}" type="pres">
      <dgm:prSet presAssocID="{622DB742-EA3E-42F7-B948-E7262DE47B6E}" presName="vert1" presStyleCnt="0"/>
      <dgm:spPr/>
    </dgm:pt>
    <dgm:pt modelId="{F8FA1B33-0859-E945-B5ED-FC455002F114}" type="pres">
      <dgm:prSet presAssocID="{1894B4F4-54BE-49EA-B019-AD895CFC3891}" presName="thickLine" presStyleLbl="alignNode1" presStyleIdx="5" presStyleCnt="9"/>
      <dgm:spPr/>
    </dgm:pt>
    <dgm:pt modelId="{D6F198C0-F49A-F443-A82D-F08B3BD85832}" type="pres">
      <dgm:prSet presAssocID="{1894B4F4-54BE-49EA-B019-AD895CFC3891}" presName="horz1" presStyleCnt="0"/>
      <dgm:spPr/>
    </dgm:pt>
    <dgm:pt modelId="{F9004A55-2686-F24C-8886-092089080964}" type="pres">
      <dgm:prSet presAssocID="{1894B4F4-54BE-49EA-B019-AD895CFC3891}" presName="tx1" presStyleLbl="revTx" presStyleIdx="5" presStyleCnt="9"/>
      <dgm:spPr/>
    </dgm:pt>
    <dgm:pt modelId="{1B425684-AA00-8540-A9EF-0A71CC99BEE3}" type="pres">
      <dgm:prSet presAssocID="{1894B4F4-54BE-49EA-B019-AD895CFC3891}" presName="vert1" presStyleCnt="0"/>
      <dgm:spPr/>
    </dgm:pt>
    <dgm:pt modelId="{7EA990D0-B22D-694F-80C8-0F0798616BC3}" type="pres">
      <dgm:prSet presAssocID="{B62C5F96-34A3-46C4-AFB2-5BDA171D8863}" presName="thickLine" presStyleLbl="alignNode1" presStyleIdx="6" presStyleCnt="9"/>
      <dgm:spPr/>
    </dgm:pt>
    <dgm:pt modelId="{0C329733-F876-A24C-A46C-A63C1D7D5AFD}" type="pres">
      <dgm:prSet presAssocID="{B62C5F96-34A3-46C4-AFB2-5BDA171D8863}" presName="horz1" presStyleCnt="0"/>
      <dgm:spPr/>
    </dgm:pt>
    <dgm:pt modelId="{561CA533-3B5A-C64B-B7A7-4D060B6BE9AD}" type="pres">
      <dgm:prSet presAssocID="{B62C5F96-34A3-46C4-AFB2-5BDA171D8863}" presName="tx1" presStyleLbl="revTx" presStyleIdx="6" presStyleCnt="9"/>
      <dgm:spPr/>
    </dgm:pt>
    <dgm:pt modelId="{DAAD0734-5596-3240-BC20-F56782D9971D}" type="pres">
      <dgm:prSet presAssocID="{B62C5F96-34A3-46C4-AFB2-5BDA171D8863}" presName="vert1" presStyleCnt="0"/>
      <dgm:spPr/>
    </dgm:pt>
    <dgm:pt modelId="{6AD54626-6DCC-0F41-9E40-27F4E38D0D6C}" type="pres">
      <dgm:prSet presAssocID="{6EB121C5-2D22-4706-8F7B-110914C2AB30}" presName="thickLine" presStyleLbl="alignNode1" presStyleIdx="7" presStyleCnt="9"/>
      <dgm:spPr/>
    </dgm:pt>
    <dgm:pt modelId="{8C89269E-BA47-6744-8101-470E237DF5DE}" type="pres">
      <dgm:prSet presAssocID="{6EB121C5-2D22-4706-8F7B-110914C2AB30}" presName="horz1" presStyleCnt="0"/>
      <dgm:spPr/>
    </dgm:pt>
    <dgm:pt modelId="{C4EFF9BC-A0E5-2849-B8BE-9B2C1144C69B}" type="pres">
      <dgm:prSet presAssocID="{6EB121C5-2D22-4706-8F7B-110914C2AB30}" presName="tx1" presStyleLbl="revTx" presStyleIdx="7" presStyleCnt="9"/>
      <dgm:spPr/>
    </dgm:pt>
    <dgm:pt modelId="{A050B78E-E62C-BC4C-BBBB-9997E477B759}" type="pres">
      <dgm:prSet presAssocID="{6EB121C5-2D22-4706-8F7B-110914C2AB30}" presName="vert1" presStyleCnt="0"/>
      <dgm:spPr/>
    </dgm:pt>
    <dgm:pt modelId="{352463F2-41B9-8A44-9695-36EF254F73BE}" type="pres">
      <dgm:prSet presAssocID="{08ABDF2B-8E69-4530-9CE1-B5BBE473F2CD}" presName="thickLine" presStyleLbl="alignNode1" presStyleIdx="8" presStyleCnt="9"/>
      <dgm:spPr/>
    </dgm:pt>
    <dgm:pt modelId="{B29C7B33-30D3-F543-AEC2-06CE1D85260D}" type="pres">
      <dgm:prSet presAssocID="{08ABDF2B-8E69-4530-9CE1-B5BBE473F2CD}" presName="horz1" presStyleCnt="0"/>
      <dgm:spPr/>
    </dgm:pt>
    <dgm:pt modelId="{43CA43CA-51E7-D44E-8411-C06F43463060}" type="pres">
      <dgm:prSet presAssocID="{08ABDF2B-8E69-4530-9CE1-B5BBE473F2CD}" presName="tx1" presStyleLbl="revTx" presStyleIdx="8" presStyleCnt="9"/>
      <dgm:spPr/>
    </dgm:pt>
    <dgm:pt modelId="{FF94A72F-7A18-5247-A143-9E8277756E41}" type="pres">
      <dgm:prSet presAssocID="{08ABDF2B-8E69-4530-9CE1-B5BBE473F2CD}" presName="vert1" presStyleCnt="0"/>
      <dgm:spPr/>
    </dgm:pt>
  </dgm:ptLst>
  <dgm:cxnLst>
    <dgm:cxn modelId="{65F69D01-94B5-164D-A350-966F5D4E96C8}" type="presOf" srcId="{622DB742-EA3E-42F7-B948-E7262DE47B6E}" destId="{9E2C457B-8531-3F4F-8965-4EEC10112C96}" srcOrd="0" destOrd="0" presId="urn:microsoft.com/office/officeart/2008/layout/LinedList"/>
    <dgm:cxn modelId="{D522D911-F094-5E48-A9E8-04F081F7B57C}" type="presOf" srcId="{6EB121C5-2D22-4706-8F7B-110914C2AB30}" destId="{C4EFF9BC-A0E5-2849-B8BE-9B2C1144C69B}" srcOrd="0" destOrd="0" presId="urn:microsoft.com/office/officeart/2008/layout/LinedList"/>
    <dgm:cxn modelId="{FC529D1B-C66F-4E2A-B708-D5F82C22DC54}" srcId="{503E85FE-AD40-4DEE-B205-EBE950ACBC0A}" destId="{A853D8FC-7D31-427B-895C-0B823EB682E9}" srcOrd="1" destOrd="0" parTransId="{948B91DE-C5BC-4924-963C-344C0C7D4FF8}" sibTransId="{E550598F-0F52-4667-8E95-4B9E4E209DEF}"/>
    <dgm:cxn modelId="{BFAEE326-EE98-472D-95DB-C31F2D581179}" srcId="{503E85FE-AD40-4DEE-B205-EBE950ACBC0A}" destId="{B36BF03D-BE94-4D59-949C-CD3E8A34B319}" srcOrd="3" destOrd="0" parTransId="{08FB1A37-73A9-4040-A183-828922D9E566}" sibTransId="{EEF911F4-7C8D-4806-AB04-68AFBDBB32CE}"/>
    <dgm:cxn modelId="{B5B5B42C-341D-4D19-BFD1-C4D720A1BE57}" srcId="{503E85FE-AD40-4DEE-B205-EBE950ACBC0A}" destId="{B62C5F96-34A3-46C4-AFB2-5BDA171D8863}" srcOrd="6" destOrd="0" parTransId="{708CB665-E799-4556-9674-458ECCA205EA}" sibTransId="{6EF363EC-48A3-42DA-AE9C-E66B7FCAFED4}"/>
    <dgm:cxn modelId="{C0502238-876E-4F85-9164-84AF12E15B35}" srcId="{503E85FE-AD40-4DEE-B205-EBE950ACBC0A}" destId="{622DB742-EA3E-42F7-B948-E7262DE47B6E}" srcOrd="4" destOrd="0" parTransId="{A344F7B5-4111-421F-B938-314495C42CCE}" sibTransId="{A547CCB5-6F74-4482-88C0-A2FBDBF71DBA}"/>
    <dgm:cxn modelId="{85453C3B-BD8D-4689-A892-D2CEE4A449F1}" srcId="{503E85FE-AD40-4DEE-B205-EBE950ACBC0A}" destId="{599F6B9A-0D9C-4FC8-9380-2406DCB6AB3D}" srcOrd="2" destOrd="0" parTransId="{CBAA4971-6050-4F29-B54F-D003DEA61081}" sibTransId="{6AB9FF99-C377-4CA7-9D81-429CABF2EB64}"/>
    <dgm:cxn modelId="{6B229647-D46E-5447-B17C-9A33B1FB3A1D}" type="presOf" srcId="{EA7A8014-1B5D-4884-9400-56D43E00CC36}" destId="{D73BB53E-B89D-8041-AF4F-DFCF8F57FB96}" srcOrd="0" destOrd="0" presId="urn:microsoft.com/office/officeart/2008/layout/LinedList"/>
    <dgm:cxn modelId="{73E62B4F-387B-7B4F-9A97-5E8ECCFD1429}" type="presOf" srcId="{503E85FE-AD40-4DEE-B205-EBE950ACBC0A}" destId="{06C9CA76-277D-7142-BFA4-4E7096B896A6}" srcOrd="0" destOrd="0" presId="urn:microsoft.com/office/officeart/2008/layout/LinedList"/>
    <dgm:cxn modelId="{0C22F25F-E35B-4B0A-8D67-467ECE9B4E9A}" srcId="{503E85FE-AD40-4DEE-B205-EBE950ACBC0A}" destId="{EA7A8014-1B5D-4884-9400-56D43E00CC36}" srcOrd="0" destOrd="0" parTransId="{C6ECF7A0-51D7-4E7D-B93C-E9D1A802B8E9}" sibTransId="{DE30B457-A09B-4E48-AFD5-B7C20631F8C2}"/>
    <dgm:cxn modelId="{4086CA6C-33B0-D64E-BFFA-975DE37EDD38}" type="presOf" srcId="{A853D8FC-7D31-427B-895C-0B823EB682E9}" destId="{2D40128B-2F18-E047-B652-E83C426F2EB3}" srcOrd="0" destOrd="0" presId="urn:microsoft.com/office/officeart/2008/layout/LinedList"/>
    <dgm:cxn modelId="{55261271-CAED-46AC-A499-D119F04946F5}" srcId="{503E85FE-AD40-4DEE-B205-EBE950ACBC0A}" destId="{08ABDF2B-8E69-4530-9CE1-B5BBE473F2CD}" srcOrd="8" destOrd="0" parTransId="{F7B8E5CE-FEFF-400E-B8C5-25B99CF44C9A}" sibTransId="{F6CB0B5F-8B3B-4428-9BF6-A9EE27059727}"/>
    <dgm:cxn modelId="{482429AF-8C61-8444-83FE-957FD4ED1C3C}" type="presOf" srcId="{08ABDF2B-8E69-4530-9CE1-B5BBE473F2CD}" destId="{43CA43CA-51E7-D44E-8411-C06F43463060}" srcOrd="0" destOrd="0" presId="urn:microsoft.com/office/officeart/2008/layout/LinedList"/>
    <dgm:cxn modelId="{974EB6B8-9B24-044F-90B1-19EA4259E780}" type="presOf" srcId="{1894B4F4-54BE-49EA-B019-AD895CFC3891}" destId="{F9004A55-2686-F24C-8886-092089080964}" srcOrd="0" destOrd="0" presId="urn:microsoft.com/office/officeart/2008/layout/LinedList"/>
    <dgm:cxn modelId="{0E4A97B9-358B-CD49-9C2B-8F3C4105106C}" type="presOf" srcId="{B62C5F96-34A3-46C4-AFB2-5BDA171D8863}" destId="{561CA533-3B5A-C64B-B7A7-4D060B6BE9AD}" srcOrd="0" destOrd="0" presId="urn:microsoft.com/office/officeart/2008/layout/LinedList"/>
    <dgm:cxn modelId="{376CD2B9-147D-FE46-A1EE-DB5C292486C5}" type="presOf" srcId="{599F6B9A-0D9C-4FC8-9380-2406DCB6AB3D}" destId="{8B5E22A0-02D3-C648-A6BE-7056B784D92A}" srcOrd="0" destOrd="0" presId="urn:microsoft.com/office/officeart/2008/layout/LinedList"/>
    <dgm:cxn modelId="{76596DBA-1773-44EE-81E1-AA2B56B65D0F}" srcId="{503E85FE-AD40-4DEE-B205-EBE950ACBC0A}" destId="{6EB121C5-2D22-4706-8F7B-110914C2AB30}" srcOrd="7" destOrd="0" parTransId="{759452CA-3EBF-454F-9B8B-7A25ACDB8802}" sibTransId="{E2A08EE7-664A-4F76-800B-2953C21DF32A}"/>
    <dgm:cxn modelId="{3A6FECC6-DB0A-428C-91AD-BA06E8CAF8C6}" srcId="{503E85FE-AD40-4DEE-B205-EBE950ACBC0A}" destId="{1894B4F4-54BE-49EA-B019-AD895CFC3891}" srcOrd="5" destOrd="0" parTransId="{510ECEE1-4035-400F-9669-480B5F29C889}" sibTransId="{3C07030B-5C89-4B77-9BC0-E9FC827E730A}"/>
    <dgm:cxn modelId="{D28648D7-41EF-1A42-9531-AED007A67A13}" type="presOf" srcId="{B36BF03D-BE94-4D59-949C-CD3E8A34B319}" destId="{633947D4-BE28-1641-B9DB-BF9665D8BF3E}" srcOrd="0" destOrd="0" presId="urn:microsoft.com/office/officeart/2008/layout/LinedList"/>
    <dgm:cxn modelId="{CDD03218-BACC-EF42-8831-3328CA5E50FE}" type="presParOf" srcId="{06C9CA76-277D-7142-BFA4-4E7096B896A6}" destId="{17C5BE1D-BFE6-1B4C-92F0-CF7DDAEEB456}" srcOrd="0" destOrd="0" presId="urn:microsoft.com/office/officeart/2008/layout/LinedList"/>
    <dgm:cxn modelId="{2FAB9887-5128-FC4A-A57A-A27720CA360C}" type="presParOf" srcId="{06C9CA76-277D-7142-BFA4-4E7096B896A6}" destId="{F5AF24BD-B5E6-2C44-BCB0-E14F3DB269D6}" srcOrd="1" destOrd="0" presId="urn:microsoft.com/office/officeart/2008/layout/LinedList"/>
    <dgm:cxn modelId="{2CC9686B-EA50-EF40-898F-5474C60CE980}" type="presParOf" srcId="{F5AF24BD-B5E6-2C44-BCB0-E14F3DB269D6}" destId="{D73BB53E-B89D-8041-AF4F-DFCF8F57FB96}" srcOrd="0" destOrd="0" presId="urn:microsoft.com/office/officeart/2008/layout/LinedList"/>
    <dgm:cxn modelId="{90D9FE94-7620-834A-BFB8-6151C291F596}" type="presParOf" srcId="{F5AF24BD-B5E6-2C44-BCB0-E14F3DB269D6}" destId="{31887324-B79E-8D47-AE2B-9D2633780974}" srcOrd="1" destOrd="0" presId="urn:microsoft.com/office/officeart/2008/layout/LinedList"/>
    <dgm:cxn modelId="{8276CD14-4F62-DE4F-A1BA-09AB3675404F}" type="presParOf" srcId="{06C9CA76-277D-7142-BFA4-4E7096B896A6}" destId="{E65035C0-9350-9342-8F9A-610686972E5A}" srcOrd="2" destOrd="0" presId="urn:microsoft.com/office/officeart/2008/layout/LinedList"/>
    <dgm:cxn modelId="{34EA615E-4871-3A45-818E-E7FB8A9356C6}" type="presParOf" srcId="{06C9CA76-277D-7142-BFA4-4E7096B896A6}" destId="{F3E068FF-6C1A-324C-B8C3-1A0D82D87E59}" srcOrd="3" destOrd="0" presId="urn:microsoft.com/office/officeart/2008/layout/LinedList"/>
    <dgm:cxn modelId="{652AFFB4-4270-8F4F-9341-B0F02E15B14F}" type="presParOf" srcId="{F3E068FF-6C1A-324C-B8C3-1A0D82D87E59}" destId="{2D40128B-2F18-E047-B652-E83C426F2EB3}" srcOrd="0" destOrd="0" presId="urn:microsoft.com/office/officeart/2008/layout/LinedList"/>
    <dgm:cxn modelId="{DD208A22-FAF4-794B-9A74-25C0C61AB811}" type="presParOf" srcId="{F3E068FF-6C1A-324C-B8C3-1A0D82D87E59}" destId="{6E69EFA4-25F1-F345-8990-B26F5BAF5543}" srcOrd="1" destOrd="0" presId="urn:microsoft.com/office/officeart/2008/layout/LinedList"/>
    <dgm:cxn modelId="{CB37E154-5677-AA45-BD5A-43B1F83871D0}" type="presParOf" srcId="{06C9CA76-277D-7142-BFA4-4E7096B896A6}" destId="{C7F8951C-9C14-384F-9BAF-EAD64C0D3161}" srcOrd="4" destOrd="0" presId="urn:microsoft.com/office/officeart/2008/layout/LinedList"/>
    <dgm:cxn modelId="{18A06F11-C250-7B48-83D2-F382C535379C}" type="presParOf" srcId="{06C9CA76-277D-7142-BFA4-4E7096B896A6}" destId="{01F65B27-88A1-754D-A4C1-C6B50DEBC428}" srcOrd="5" destOrd="0" presId="urn:microsoft.com/office/officeart/2008/layout/LinedList"/>
    <dgm:cxn modelId="{ADA89632-10E3-0942-AA39-A202836FD22C}" type="presParOf" srcId="{01F65B27-88A1-754D-A4C1-C6B50DEBC428}" destId="{8B5E22A0-02D3-C648-A6BE-7056B784D92A}" srcOrd="0" destOrd="0" presId="urn:microsoft.com/office/officeart/2008/layout/LinedList"/>
    <dgm:cxn modelId="{51366BA2-15A5-DB40-828D-DF6EC0ACD770}" type="presParOf" srcId="{01F65B27-88A1-754D-A4C1-C6B50DEBC428}" destId="{C2824D1C-6CAA-E94D-B137-F4FED5AF73EC}" srcOrd="1" destOrd="0" presId="urn:microsoft.com/office/officeart/2008/layout/LinedList"/>
    <dgm:cxn modelId="{4529E39C-04B4-9C47-AE59-4F4F4D0A4C73}" type="presParOf" srcId="{06C9CA76-277D-7142-BFA4-4E7096B896A6}" destId="{24330E6E-2458-A54D-8D35-4626A80FDE26}" srcOrd="6" destOrd="0" presId="urn:microsoft.com/office/officeart/2008/layout/LinedList"/>
    <dgm:cxn modelId="{4B0F8D69-2DC8-D147-921E-5E4A6A54940F}" type="presParOf" srcId="{06C9CA76-277D-7142-BFA4-4E7096B896A6}" destId="{BB2A6E9D-F50E-644C-8E9F-D0074B1E7A20}" srcOrd="7" destOrd="0" presId="urn:microsoft.com/office/officeart/2008/layout/LinedList"/>
    <dgm:cxn modelId="{EED31A21-D405-A249-BAF6-5CE092981262}" type="presParOf" srcId="{BB2A6E9D-F50E-644C-8E9F-D0074B1E7A20}" destId="{633947D4-BE28-1641-B9DB-BF9665D8BF3E}" srcOrd="0" destOrd="0" presId="urn:microsoft.com/office/officeart/2008/layout/LinedList"/>
    <dgm:cxn modelId="{3D986B1B-0835-A344-971B-ED1056666EDF}" type="presParOf" srcId="{BB2A6E9D-F50E-644C-8E9F-D0074B1E7A20}" destId="{9C36B2A9-14BC-B747-9FA7-D5B78A7F6A4B}" srcOrd="1" destOrd="0" presId="urn:microsoft.com/office/officeart/2008/layout/LinedList"/>
    <dgm:cxn modelId="{786BA7A9-89AD-A14B-8915-37D8D36B9087}" type="presParOf" srcId="{06C9CA76-277D-7142-BFA4-4E7096B896A6}" destId="{F2850BCB-4DF2-2F4B-AE12-99F35F6FA1D9}" srcOrd="8" destOrd="0" presId="urn:microsoft.com/office/officeart/2008/layout/LinedList"/>
    <dgm:cxn modelId="{250362EF-80B9-AF49-9C90-CA3A667AA848}" type="presParOf" srcId="{06C9CA76-277D-7142-BFA4-4E7096B896A6}" destId="{2805D984-350B-B14A-AC2C-15994A28F85E}" srcOrd="9" destOrd="0" presId="urn:microsoft.com/office/officeart/2008/layout/LinedList"/>
    <dgm:cxn modelId="{F20AD63D-8B71-B145-9B8F-45496AE2E071}" type="presParOf" srcId="{2805D984-350B-B14A-AC2C-15994A28F85E}" destId="{9E2C457B-8531-3F4F-8965-4EEC10112C96}" srcOrd="0" destOrd="0" presId="urn:microsoft.com/office/officeart/2008/layout/LinedList"/>
    <dgm:cxn modelId="{C03862AA-BFCA-974D-968F-99A4F5D46D7A}" type="presParOf" srcId="{2805D984-350B-B14A-AC2C-15994A28F85E}" destId="{C2B8F595-1286-414F-8B26-52F04ED7C942}" srcOrd="1" destOrd="0" presId="urn:microsoft.com/office/officeart/2008/layout/LinedList"/>
    <dgm:cxn modelId="{05C187E3-66C3-0243-B9E6-546136C46DB8}" type="presParOf" srcId="{06C9CA76-277D-7142-BFA4-4E7096B896A6}" destId="{F8FA1B33-0859-E945-B5ED-FC455002F114}" srcOrd="10" destOrd="0" presId="urn:microsoft.com/office/officeart/2008/layout/LinedList"/>
    <dgm:cxn modelId="{45F2AB99-AD91-4040-8B34-5043633F6224}" type="presParOf" srcId="{06C9CA76-277D-7142-BFA4-4E7096B896A6}" destId="{D6F198C0-F49A-F443-A82D-F08B3BD85832}" srcOrd="11" destOrd="0" presId="urn:microsoft.com/office/officeart/2008/layout/LinedList"/>
    <dgm:cxn modelId="{2E3BD653-C638-CF4B-BB6B-36BAF4116A9A}" type="presParOf" srcId="{D6F198C0-F49A-F443-A82D-F08B3BD85832}" destId="{F9004A55-2686-F24C-8886-092089080964}" srcOrd="0" destOrd="0" presId="urn:microsoft.com/office/officeart/2008/layout/LinedList"/>
    <dgm:cxn modelId="{2F34A655-FEA2-9D48-B332-AB078ED60A24}" type="presParOf" srcId="{D6F198C0-F49A-F443-A82D-F08B3BD85832}" destId="{1B425684-AA00-8540-A9EF-0A71CC99BEE3}" srcOrd="1" destOrd="0" presId="urn:microsoft.com/office/officeart/2008/layout/LinedList"/>
    <dgm:cxn modelId="{80578C0C-316E-1C4B-AEC8-2FC8C4A2EFCB}" type="presParOf" srcId="{06C9CA76-277D-7142-BFA4-4E7096B896A6}" destId="{7EA990D0-B22D-694F-80C8-0F0798616BC3}" srcOrd="12" destOrd="0" presId="urn:microsoft.com/office/officeart/2008/layout/LinedList"/>
    <dgm:cxn modelId="{CFB143E3-CC74-704F-BA42-5A73EE019788}" type="presParOf" srcId="{06C9CA76-277D-7142-BFA4-4E7096B896A6}" destId="{0C329733-F876-A24C-A46C-A63C1D7D5AFD}" srcOrd="13" destOrd="0" presId="urn:microsoft.com/office/officeart/2008/layout/LinedList"/>
    <dgm:cxn modelId="{8D041D85-6E83-734D-BEC7-56CC90841BBB}" type="presParOf" srcId="{0C329733-F876-A24C-A46C-A63C1D7D5AFD}" destId="{561CA533-3B5A-C64B-B7A7-4D060B6BE9AD}" srcOrd="0" destOrd="0" presId="urn:microsoft.com/office/officeart/2008/layout/LinedList"/>
    <dgm:cxn modelId="{1C57B91A-E349-504E-92A6-0DE05EAB4A77}" type="presParOf" srcId="{0C329733-F876-A24C-A46C-A63C1D7D5AFD}" destId="{DAAD0734-5596-3240-BC20-F56782D9971D}" srcOrd="1" destOrd="0" presId="urn:microsoft.com/office/officeart/2008/layout/LinedList"/>
    <dgm:cxn modelId="{A6F4EED2-B383-7940-8A44-58B51638AF3F}" type="presParOf" srcId="{06C9CA76-277D-7142-BFA4-4E7096B896A6}" destId="{6AD54626-6DCC-0F41-9E40-27F4E38D0D6C}" srcOrd="14" destOrd="0" presId="urn:microsoft.com/office/officeart/2008/layout/LinedList"/>
    <dgm:cxn modelId="{F86340D8-3581-424E-B19F-F1298FA65DC2}" type="presParOf" srcId="{06C9CA76-277D-7142-BFA4-4E7096B896A6}" destId="{8C89269E-BA47-6744-8101-470E237DF5DE}" srcOrd="15" destOrd="0" presId="urn:microsoft.com/office/officeart/2008/layout/LinedList"/>
    <dgm:cxn modelId="{C6551901-EF3D-0A4C-869C-37E6C54C83C2}" type="presParOf" srcId="{8C89269E-BA47-6744-8101-470E237DF5DE}" destId="{C4EFF9BC-A0E5-2849-B8BE-9B2C1144C69B}" srcOrd="0" destOrd="0" presId="urn:microsoft.com/office/officeart/2008/layout/LinedList"/>
    <dgm:cxn modelId="{57F22266-76D0-6B4A-9ADF-A379FFCAD9B4}" type="presParOf" srcId="{8C89269E-BA47-6744-8101-470E237DF5DE}" destId="{A050B78E-E62C-BC4C-BBBB-9997E477B759}" srcOrd="1" destOrd="0" presId="urn:microsoft.com/office/officeart/2008/layout/LinedList"/>
    <dgm:cxn modelId="{891426FB-4631-BC47-B84B-E077449DE395}" type="presParOf" srcId="{06C9CA76-277D-7142-BFA4-4E7096B896A6}" destId="{352463F2-41B9-8A44-9695-36EF254F73BE}" srcOrd="16" destOrd="0" presId="urn:microsoft.com/office/officeart/2008/layout/LinedList"/>
    <dgm:cxn modelId="{81C73B28-9B85-A241-9B3F-4CAAAF74D360}" type="presParOf" srcId="{06C9CA76-277D-7142-BFA4-4E7096B896A6}" destId="{B29C7B33-30D3-F543-AEC2-06CE1D85260D}" srcOrd="17" destOrd="0" presId="urn:microsoft.com/office/officeart/2008/layout/LinedList"/>
    <dgm:cxn modelId="{A6E09F1A-88DE-424D-91A2-EA0AD735E2CD}" type="presParOf" srcId="{B29C7B33-30D3-F543-AEC2-06CE1D85260D}" destId="{43CA43CA-51E7-D44E-8411-C06F43463060}" srcOrd="0" destOrd="0" presId="urn:microsoft.com/office/officeart/2008/layout/LinedList"/>
    <dgm:cxn modelId="{6E6E2D57-FEFF-AB48-AF13-F2E35D147715}" type="presParOf" srcId="{B29C7B33-30D3-F543-AEC2-06CE1D85260D}" destId="{FF94A72F-7A18-5247-A143-9E8277756E4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19650-D294-E24F-9E47-14CD5A1DBB6E}">
      <dsp:nvSpPr>
        <dsp:cNvPr id="0" name=""/>
        <dsp:cNvSpPr/>
      </dsp:nvSpPr>
      <dsp:spPr>
        <a:xfrm>
          <a:off x="2214077" y="0"/>
          <a:ext cx="2608149" cy="2608546"/>
        </a:xfrm>
        <a:prstGeom prst="circularArrow">
          <a:avLst>
            <a:gd name="adj1" fmla="val 10980"/>
            <a:gd name="adj2" fmla="val 1142322"/>
            <a:gd name="adj3" fmla="val 4500000"/>
            <a:gd name="adj4" fmla="val 10800000"/>
            <a:gd name="adj5" fmla="val 12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3E2DC5-35A0-994F-8928-DEE6C62A6028}">
      <dsp:nvSpPr>
        <dsp:cNvPr id="0" name=""/>
        <dsp:cNvSpPr/>
      </dsp:nvSpPr>
      <dsp:spPr>
        <a:xfrm>
          <a:off x="279056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Collect Dataset</a:t>
          </a:r>
        </a:p>
      </dsp:txBody>
      <dsp:txXfrm>
        <a:off x="2790564" y="941764"/>
        <a:ext cx="1449298" cy="724475"/>
      </dsp:txXfrm>
    </dsp:sp>
    <dsp:sp modelId="{29B3A7EB-8AEC-4C4D-B3A1-3CC3520E5A47}">
      <dsp:nvSpPr>
        <dsp:cNvPr id="0" name=""/>
        <dsp:cNvSpPr/>
      </dsp:nvSpPr>
      <dsp:spPr>
        <a:xfrm>
          <a:off x="1489673" y="1498803"/>
          <a:ext cx="2608149" cy="2608546"/>
        </a:xfrm>
        <a:prstGeom prst="leftCircularArrow">
          <a:avLst>
            <a:gd name="adj1" fmla="val 10980"/>
            <a:gd name="adj2" fmla="val 1142322"/>
            <a:gd name="adj3" fmla="val 6300000"/>
            <a:gd name="adj4" fmla="val 18900000"/>
            <a:gd name="adj5" fmla="val 125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B26E7D8-CB7E-9C4A-89E8-7527C629F6FB}">
      <dsp:nvSpPr>
        <dsp:cNvPr id="0" name=""/>
        <dsp:cNvSpPr/>
      </dsp:nvSpPr>
      <dsp:spPr>
        <a:xfrm>
          <a:off x="206909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Clean Dataset</a:t>
          </a:r>
        </a:p>
      </dsp:txBody>
      <dsp:txXfrm>
        <a:off x="2069098" y="2449237"/>
        <a:ext cx="1449298" cy="724475"/>
      </dsp:txXfrm>
    </dsp:sp>
    <dsp:sp modelId="{0CF43482-2F72-7B46-B297-2C52F3891C48}">
      <dsp:nvSpPr>
        <dsp:cNvPr id="0" name=""/>
        <dsp:cNvSpPr/>
      </dsp:nvSpPr>
      <dsp:spPr>
        <a:xfrm>
          <a:off x="2399709" y="3176964"/>
          <a:ext cx="2240804" cy="2241702"/>
        </a:xfrm>
        <a:prstGeom prst="blockArc">
          <a:avLst>
            <a:gd name="adj1" fmla="val 13500000"/>
            <a:gd name="adj2" fmla="val 10800000"/>
            <a:gd name="adj3" fmla="val 1274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14FA18-10E5-A048-A805-4ADE244A0728}">
      <dsp:nvSpPr>
        <dsp:cNvPr id="0" name=""/>
        <dsp:cNvSpPr/>
      </dsp:nvSpPr>
      <dsp:spPr>
        <a:xfrm>
          <a:off x="279399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Prepare Dataset for Analysis</a:t>
          </a:r>
        </a:p>
      </dsp:txBody>
      <dsp:txXfrm>
        <a:off x="2793992" y="3958878"/>
        <a:ext cx="1449298" cy="724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260B9-D535-436E-BFFD-049F759AAFD4}">
      <dsp:nvSpPr>
        <dsp:cNvPr id="0" name=""/>
        <dsp:cNvSpPr/>
      </dsp:nvSpPr>
      <dsp:spPr>
        <a:xfrm>
          <a:off x="918749" y="27598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3D55BBC-31BF-4B1D-B3D0-555202199E3C}">
      <dsp:nvSpPr>
        <dsp:cNvPr id="0" name=""/>
        <dsp:cNvSpPr/>
      </dsp:nvSpPr>
      <dsp:spPr>
        <a:xfrm>
          <a:off x="423749"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Plot the data</a:t>
          </a:r>
        </a:p>
      </dsp:txBody>
      <dsp:txXfrm>
        <a:off x="423749" y="1362937"/>
        <a:ext cx="1800000" cy="720000"/>
      </dsp:txXfrm>
    </dsp:sp>
    <dsp:sp modelId="{D617F2C5-C185-4374-85E4-60F274D29C0A}">
      <dsp:nvSpPr>
        <dsp:cNvPr id="0" name=""/>
        <dsp:cNvSpPr/>
      </dsp:nvSpPr>
      <dsp:spPr>
        <a:xfrm>
          <a:off x="3033750" y="27598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EFF0DED-5A77-4454-A1D4-E5D456C0F7B3}">
      <dsp:nvSpPr>
        <dsp:cNvPr id="0" name=""/>
        <dsp:cNvSpPr/>
      </dsp:nvSpPr>
      <dsp:spPr>
        <a:xfrm>
          <a:off x="2538750"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Determine the hypothesis</a:t>
          </a:r>
        </a:p>
      </dsp:txBody>
      <dsp:txXfrm>
        <a:off x="2538750" y="1362937"/>
        <a:ext cx="1800000" cy="720000"/>
      </dsp:txXfrm>
    </dsp:sp>
    <dsp:sp modelId="{9576CFA6-7498-4BC9-BFB2-3E7E4B4F0399}">
      <dsp:nvSpPr>
        <dsp:cNvPr id="0" name=""/>
        <dsp:cNvSpPr/>
      </dsp:nvSpPr>
      <dsp:spPr>
        <a:xfrm>
          <a:off x="918749" y="253293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769BE66-AA4A-4AE3-BEF4-B9C4503962E1}">
      <dsp:nvSpPr>
        <dsp:cNvPr id="0" name=""/>
        <dsp:cNvSpPr/>
      </dsp:nvSpPr>
      <dsp:spPr>
        <a:xfrm>
          <a:off x="423749"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Test the hypothesis</a:t>
          </a:r>
        </a:p>
      </dsp:txBody>
      <dsp:txXfrm>
        <a:off x="423749" y="3619889"/>
        <a:ext cx="1800000" cy="720000"/>
      </dsp:txXfrm>
    </dsp:sp>
    <dsp:sp modelId="{4041615F-927D-4EA3-A3C6-320D11B58875}">
      <dsp:nvSpPr>
        <dsp:cNvPr id="0" name=""/>
        <dsp:cNvSpPr/>
      </dsp:nvSpPr>
      <dsp:spPr>
        <a:xfrm>
          <a:off x="3033750" y="253293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14EBF5F-278F-4F14-BBDE-664749824EDD}">
      <dsp:nvSpPr>
        <dsp:cNvPr id="0" name=""/>
        <dsp:cNvSpPr/>
      </dsp:nvSpPr>
      <dsp:spPr>
        <a:xfrm>
          <a:off x="2538750"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Make conclusions.</a:t>
          </a:r>
        </a:p>
      </dsp:txBody>
      <dsp:txXfrm>
        <a:off x="2538750" y="3619889"/>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613E5-2020-42D8-83AB-CFEAFDA6280B}">
      <dsp:nvSpPr>
        <dsp:cNvPr id="0" name=""/>
        <dsp:cNvSpPr/>
      </dsp:nvSpPr>
      <dsp:spPr>
        <a:xfrm>
          <a:off x="0" y="2064"/>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2FD517-95C4-4F63-9636-ED7B3B6FAF4D}">
      <dsp:nvSpPr>
        <dsp:cNvPr id="0" name=""/>
        <dsp:cNvSpPr/>
      </dsp:nvSpPr>
      <dsp:spPr>
        <a:xfrm>
          <a:off x="350014" y="262405"/>
          <a:ext cx="637012" cy="6363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B9D55-34FB-4A77-B9DA-A705114E8B16}">
      <dsp:nvSpPr>
        <dsp:cNvPr id="0" name=""/>
        <dsp:cNvSpPr/>
      </dsp:nvSpPr>
      <dsp:spPr>
        <a:xfrm>
          <a:off x="1337041" y="2064"/>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Viral reach indicating that a piece of content has gone viral and reached a wide audience, while non-viral reach pertains to content that has not achieved viral status.</a:t>
          </a:r>
        </a:p>
      </dsp:txBody>
      <dsp:txXfrm>
        <a:off x="1337041" y="2064"/>
        <a:ext cx="3098796" cy="1158203"/>
      </dsp:txXfrm>
    </dsp:sp>
    <dsp:sp modelId="{00EF4FC1-346D-4AC3-A684-8879BDF61917}">
      <dsp:nvSpPr>
        <dsp:cNvPr id="0" name=""/>
        <dsp:cNvSpPr/>
      </dsp:nvSpPr>
      <dsp:spPr>
        <a:xfrm>
          <a:off x="0" y="1410690"/>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678F0-7387-46E2-81C0-533111CE8F4B}">
      <dsp:nvSpPr>
        <dsp:cNvPr id="0" name=""/>
        <dsp:cNvSpPr/>
      </dsp:nvSpPr>
      <dsp:spPr>
        <a:xfrm>
          <a:off x="350014" y="1671031"/>
          <a:ext cx="637012" cy="6363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4851C1-5001-43AC-9714-ADCC70B2EAAE}">
      <dsp:nvSpPr>
        <dsp:cNvPr id="0" name=""/>
        <dsp:cNvSpPr/>
      </dsp:nvSpPr>
      <dsp:spPr>
        <a:xfrm>
          <a:off x="1337041" y="1410690"/>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Fan reach occurs when content is seen by users who have already liked or followed a specific Facebook Page (fans).</a:t>
          </a:r>
        </a:p>
      </dsp:txBody>
      <dsp:txXfrm>
        <a:off x="1337041" y="1410690"/>
        <a:ext cx="3098796" cy="1158203"/>
      </dsp:txXfrm>
    </dsp:sp>
    <dsp:sp modelId="{6C168F07-BB6E-4D4C-AFF4-31F836E81774}">
      <dsp:nvSpPr>
        <dsp:cNvPr id="0" name=""/>
        <dsp:cNvSpPr/>
      </dsp:nvSpPr>
      <dsp:spPr>
        <a:xfrm>
          <a:off x="0" y="2819316"/>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973E5-293B-4A2B-B902-C8BDFE932D86}">
      <dsp:nvSpPr>
        <dsp:cNvPr id="0" name=""/>
        <dsp:cNvSpPr/>
      </dsp:nvSpPr>
      <dsp:spPr>
        <a:xfrm>
          <a:off x="350014" y="3079658"/>
          <a:ext cx="637012" cy="6363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F21E4-46A4-4FE6-AFAA-F84C1AA3246A}">
      <dsp:nvSpPr>
        <dsp:cNvPr id="0" name=""/>
        <dsp:cNvSpPr/>
      </dsp:nvSpPr>
      <dsp:spPr>
        <a:xfrm>
          <a:off x="1337041" y="2819316"/>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The trend charts show that a significant amount of the poster’s reach are from its fans and followers.</a:t>
          </a:r>
        </a:p>
      </dsp:txBody>
      <dsp:txXfrm>
        <a:off x="1337041" y="2819316"/>
        <a:ext cx="3098796" cy="11582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5BE1D-BFE6-1B4C-92F0-CF7DDAEEB456}">
      <dsp:nvSpPr>
        <dsp:cNvPr id="0" name=""/>
        <dsp:cNvSpPr/>
      </dsp:nvSpPr>
      <dsp:spPr>
        <a:xfrm>
          <a:off x="0" y="676"/>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BB53E-B89D-8041-AF4F-DFCF8F57FB96}">
      <dsp:nvSpPr>
        <dsp:cNvPr id="0" name=""/>
        <dsp:cNvSpPr/>
      </dsp:nvSpPr>
      <dsp:spPr>
        <a:xfrm>
          <a:off x="0" y="676"/>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Coefficients</a:t>
          </a:r>
          <a:r>
            <a:rPr lang="en-US" sz="1000" kern="1200" dirty="0">
              <a:latin typeface="Abadi" panose="020B0604020104020204" pitchFamily="34" charset="0"/>
            </a:rPr>
            <a:t>, which represents the change in a dependent variable that is associated with a one-unit change in the corresponding independent variable, holding all other variables constant.</a:t>
          </a:r>
        </a:p>
      </dsp:txBody>
      <dsp:txXfrm>
        <a:off x="0" y="676"/>
        <a:ext cx="4596832" cy="616037"/>
      </dsp:txXfrm>
    </dsp:sp>
    <dsp:sp modelId="{E65035C0-9350-9342-8F9A-610686972E5A}">
      <dsp:nvSpPr>
        <dsp:cNvPr id="0" name=""/>
        <dsp:cNvSpPr/>
      </dsp:nvSpPr>
      <dsp:spPr>
        <a:xfrm>
          <a:off x="0" y="616714"/>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128B-2F18-E047-B652-E83C426F2EB3}">
      <dsp:nvSpPr>
        <dsp:cNvPr id="0" name=""/>
        <dsp:cNvSpPr/>
      </dsp:nvSpPr>
      <dsp:spPr>
        <a:xfrm>
          <a:off x="0" y="616714"/>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Standard errors</a:t>
          </a:r>
          <a:r>
            <a:rPr lang="en-US" sz="1000" kern="1200" dirty="0">
              <a:latin typeface="Abadi" panose="020B0604020104020204" pitchFamily="34" charset="0"/>
            </a:rPr>
            <a:t>, which measure the variability or uncertainty in the coefficient estimates. Smaller errors indicate more precise estimates.</a:t>
          </a:r>
        </a:p>
      </dsp:txBody>
      <dsp:txXfrm>
        <a:off x="0" y="616714"/>
        <a:ext cx="4596832" cy="616037"/>
      </dsp:txXfrm>
    </dsp:sp>
    <dsp:sp modelId="{C7F8951C-9C14-384F-9BAF-EAD64C0D3161}">
      <dsp:nvSpPr>
        <dsp:cNvPr id="0" name=""/>
        <dsp:cNvSpPr/>
      </dsp:nvSpPr>
      <dsp:spPr>
        <a:xfrm>
          <a:off x="0" y="1232752"/>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E22A0-02D3-C648-A6BE-7056B784D92A}">
      <dsp:nvSpPr>
        <dsp:cNvPr id="0" name=""/>
        <dsp:cNvSpPr/>
      </dsp:nvSpPr>
      <dsp:spPr>
        <a:xfrm>
          <a:off x="0" y="1232752"/>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a:latin typeface="Abadi" panose="020B0604020104020204" pitchFamily="34" charset="0"/>
            </a:rPr>
            <a:t>T-statistics &amp; P-values</a:t>
          </a:r>
          <a:r>
            <a:rPr lang="en-US" sz="1000" kern="1200">
              <a:latin typeface="Abadi" panose="020B0604020104020204" pitchFamily="34" charset="0"/>
            </a:rPr>
            <a:t>, which measures how many standard errors the coefficient is away from 0.</a:t>
          </a:r>
        </a:p>
      </dsp:txBody>
      <dsp:txXfrm>
        <a:off x="0" y="1232752"/>
        <a:ext cx="4596832" cy="616037"/>
      </dsp:txXfrm>
    </dsp:sp>
    <dsp:sp modelId="{24330E6E-2458-A54D-8D35-4626A80FDE26}">
      <dsp:nvSpPr>
        <dsp:cNvPr id="0" name=""/>
        <dsp:cNvSpPr/>
      </dsp:nvSpPr>
      <dsp:spPr>
        <a:xfrm>
          <a:off x="0" y="1848790"/>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947D4-BE28-1641-B9DB-BF9665D8BF3E}">
      <dsp:nvSpPr>
        <dsp:cNvPr id="0" name=""/>
        <dsp:cNvSpPr/>
      </dsp:nvSpPr>
      <dsp:spPr>
        <a:xfrm>
          <a:off x="0" y="1848790"/>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R-squared</a:t>
          </a:r>
          <a:r>
            <a:rPr lang="en-US" sz="1000" kern="1200" dirty="0">
              <a:latin typeface="Abadi" panose="020B0604020104020204" pitchFamily="34" charset="0"/>
            </a:rPr>
            <a:t>, which measures the proportion of variance in the dependent variable explained by the independent variable. A higher r-squared indicates that a larger portion of the variance in the dependent variable is explained by the independent variables.</a:t>
          </a:r>
        </a:p>
      </dsp:txBody>
      <dsp:txXfrm>
        <a:off x="0" y="1848790"/>
        <a:ext cx="4596832" cy="616037"/>
      </dsp:txXfrm>
    </dsp:sp>
    <dsp:sp modelId="{F2850BCB-4DF2-2F4B-AE12-99F35F6FA1D9}">
      <dsp:nvSpPr>
        <dsp:cNvPr id="0" name=""/>
        <dsp:cNvSpPr/>
      </dsp:nvSpPr>
      <dsp:spPr>
        <a:xfrm>
          <a:off x="0" y="2464828"/>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C457B-8531-3F4F-8965-4EEC10112C96}">
      <dsp:nvSpPr>
        <dsp:cNvPr id="0" name=""/>
        <dsp:cNvSpPr/>
      </dsp:nvSpPr>
      <dsp:spPr>
        <a:xfrm>
          <a:off x="0" y="2464828"/>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a:latin typeface="Abadi" panose="020B0604020104020204" pitchFamily="34" charset="0"/>
            </a:rPr>
            <a:t>F-statistic</a:t>
          </a:r>
          <a:r>
            <a:rPr lang="en-US" sz="1000" kern="1200">
              <a:latin typeface="Abadi" panose="020B0604020104020204" pitchFamily="34" charset="0"/>
            </a:rPr>
            <a:t>, which tests the overall significance of the model. A low p-value for the F-statistic suggests that the model is statistically significant.</a:t>
          </a:r>
        </a:p>
      </dsp:txBody>
      <dsp:txXfrm>
        <a:off x="0" y="2464828"/>
        <a:ext cx="4596832" cy="616037"/>
      </dsp:txXfrm>
    </dsp:sp>
    <dsp:sp modelId="{F8FA1B33-0859-E945-B5ED-FC455002F114}">
      <dsp:nvSpPr>
        <dsp:cNvPr id="0" name=""/>
        <dsp:cNvSpPr/>
      </dsp:nvSpPr>
      <dsp:spPr>
        <a:xfrm>
          <a:off x="0" y="3080865"/>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04A55-2686-F24C-8886-092089080964}">
      <dsp:nvSpPr>
        <dsp:cNvPr id="0" name=""/>
        <dsp:cNvSpPr/>
      </dsp:nvSpPr>
      <dsp:spPr>
        <a:xfrm>
          <a:off x="0" y="3080865"/>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Residuals</a:t>
          </a:r>
          <a:r>
            <a:rPr lang="en-US" sz="1000" kern="1200" dirty="0">
              <a:latin typeface="Abadi" panose="020B0604020104020204" pitchFamily="34" charset="0"/>
            </a:rPr>
            <a:t>, which are the difference between observed and predicted values. Ideally, residuals should be randomly distributed and exhibit no systemic patterns.</a:t>
          </a:r>
        </a:p>
      </dsp:txBody>
      <dsp:txXfrm>
        <a:off x="0" y="3080865"/>
        <a:ext cx="4596832" cy="616037"/>
      </dsp:txXfrm>
    </dsp:sp>
    <dsp:sp modelId="{7EA990D0-B22D-694F-80C8-0F0798616BC3}">
      <dsp:nvSpPr>
        <dsp:cNvPr id="0" name=""/>
        <dsp:cNvSpPr/>
      </dsp:nvSpPr>
      <dsp:spPr>
        <a:xfrm>
          <a:off x="0" y="3696903"/>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CA533-3B5A-C64B-B7A7-4D060B6BE9AD}">
      <dsp:nvSpPr>
        <dsp:cNvPr id="0" name=""/>
        <dsp:cNvSpPr/>
      </dsp:nvSpPr>
      <dsp:spPr>
        <a:xfrm>
          <a:off x="0" y="3696903"/>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Durbin-Watson statistic</a:t>
          </a:r>
          <a:r>
            <a:rPr lang="en-US" sz="1000" kern="1200" dirty="0">
              <a:latin typeface="Abadi" panose="020B0604020104020204" pitchFamily="34" charset="0"/>
            </a:rPr>
            <a:t>, which checks for autocorrelation in the residuals. A value close to 2 suggests no significant autocorrelation.</a:t>
          </a:r>
        </a:p>
      </dsp:txBody>
      <dsp:txXfrm>
        <a:off x="0" y="3696903"/>
        <a:ext cx="4596832" cy="616037"/>
      </dsp:txXfrm>
    </dsp:sp>
    <dsp:sp modelId="{6AD54626-6DCC-0F41-9E40-27F4E38D0D6C}">
      <dsp:nvSpPr>
        <dsp:cNvPr id="0" name=""/>
        <dsp:cNvSpPr/>
      </dsp:nvSpPr>
      <dsp:spPr>
        <a:xfrm>
          <a:off x="0" y="4312941"/>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EFF9BC-A0E5-2849-B8BE-9B2C1144C69B}">
      <dsp:nvSpPr>
        <dsp:cNvPr id="0" name=""/>
        <dsp:cNvSpPr/>
      </dsp:nvSpPr>
      <dsp:spPr>
        <a:xfrm>
          <a:off x="0" y="4312941"/>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Confidence Interval</a:t>
          </a:r>
          <a:r>
            <a:rPr lang="en-US" sz="1000" kern="1200" dirty="0">
              <a:latin typeface="Abadi" panose="020B0604020104020204" pitchFamily="34" charset="0"/>
            </a:rPr>
            <a:t>, which provide a range within which the true population parameter (the coefficient) is likely to fall. It's often more informative than just looking at point estimates (coefficients)..</a:t>
          </a:r>
        </a:p>
      </dsp:txBody>
      <dsp:txXfrm>
        <a:off x="0" y="4312941"/>
        <a:ext cx="4596832" cy="616037"/>
      </dsp:txXfrm>
    </dsp:sp>
    <dsp:sp modelId="{352463F2-41B9-8A44-9695-36EF254F73BE}">
      <dsp:nvSpPr>
        <dsp:cNvPr id="0" name=""/>
        <dsp:cNvSpPr/>
      </dsp:nvSpPr>
      <dsp:spPr>
        <a:xfrm>
          <a:off x="0" y="4928979"/>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A43CA-51E7-D44E-8411-C06F43463060}">
      <dsp:nvSpPr>
        <dsp:cNvPr id="0" name=""/>
        <dsp:cNvSpPr/>
      </dsp:nvSpPr>
      <dsp:spPr>
        <a:xfrm>
          <a:off x="0" y="4928979"/>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Assumption checks</a:t>
          </a:r>
          <a:r>
            <a:rPr lang="en-US" sz="1000" kern="1200" dirty="0">
              <a:latin typeface="Abadi" panose="020B0604020104020204" pitchFamily="34" charset="0"/>
            </a:rPr>
            <a:t>, which check for the model’s adherence to the assumptions of linearity, independence of errors, homoscedasticity (constant variance of residuals), and normality of residuals.</a:t>
          </a:r>
        </a:p>
      </dsp:txBody>
      <dsp:txXfrm>
        <a:off x="0" y="4928979"/>
        <a:ext cx="4596832" cy="61603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82541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191784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43047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943546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68229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451909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25193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10011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00041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34996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10696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116852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501169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71936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238040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824213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342373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359977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11521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641922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80645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70012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8360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516358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1964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993184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305637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561104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27411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730882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53670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20766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193356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5481966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565265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958277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2359801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2224108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302862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1940440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252694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349848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2161718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2307028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2717324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14534384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66</a:t>
            </a:fld>
            <a:endParaRPr lang="en-US"/>
          </a:p>
        </p:txBody>
      </p:sp>
    </p:spTree>
    <p:extLst>
      <p:ext uri="{BB962C8B-B14F-4D97-AF65-F5344CB8AC3E}">
        <p14:creationId xmlns:p14="http://schemas.microsoft.com/office/powerpoint/2010/main" val="3464298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67</a:t>
            </a:fld>
            <a:endParaRPr lang="en-US"/>
          </a:p>
        </p:txBody>
      </p:sp>
    </p:spTree>
    <p:extLst>
      <p:ext uri="{BB962C8B-B14F-4D97-AF65-F5344CB8AC3E}">
        <p14:creationId xmlns:p14="http://schemas.microsoft.com/office/powerpoint/2010/main" val="41200092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68</a:t>
            </a:fld>
            <a:endParaRPr lang="en-US"/>
          </a:p>
        </p:txBody>
      </p:sp>
    </p:spTree>
    <p:extLst>
      <p:ext uri="{BB962C8B-B14F-4D97-AF65-F5344CB8AC3E}">
        <p14:creationId xmlns:p14="http://schemas.microsoft.com/office/powerpoint/2010/main" val="32733740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69</a:t>
            </a:fld>
            <a:endParaRPr lang="en-US"/>
          </a:p>
        </p:txBody>
      </p:sp>
    </p:spTree>
    <p:extLst>
      <p:ext uri="{BB962C8B-B14F-4D97-AF65-F5344CB8AC3E}">
        <p14:creationId xmlns:p14="http://schemas.microsoft.com/office/powerpoint/2010/main" val="504794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70</a:t>
            </a:fld>
            <a:endParaRPr lang="en-US"/>
          </a:p>
        </p:txBody>
      </p:sp>
    </p:spTree>
    <p:extLst>
      <p:ext uri="{BB962C8B-B14F-4D97-AF65-F5344CB8AC3E}">
        <p14:creationId xmlns:p14="http://schemas.microsoft.com/office/powerpoint/2010/main" val="3618474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71</a:t>
            </a:fld>
            <a:endParaRPr lang="en-US"/>
          </a:p>
        </p:txBody>
      </p:sp>
    </p:spTree>
    <p:extLst>
      <p:ext uri="{BB962C8B-B14F-4D97-AF65-F5344CB8AC3E}">
        <p14:creationId xmlns:p14="http://schemas.microsoft.com/office/powerpoint/2010/main" val="4176990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622825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72</a:t>
            </a:fld>
            <a:endParaRPr lang="en-US"/>
          </a:p>
        </p:txBody>
      </p:sp>
    </p:spTree>
    <p:extLst>
      <p:ext uri="{BB962C8B-B14F-4D97-AF65-F5344CB8AC3E}">
        <p14:creationId xmlns:p14="http://schemas.microsoft.com/office/powerpoint/2010/main" val="1281712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73</a:t>
            </a:fld>
            <a:endParaRPr lang="en-US"/>
          </a:p>
        </p:txBody>
      </p:sp>
    </p:spTree>
    <p:extLst>
      <p:ext uri="{BB962C8B-B14F-4D97-AF65-F5344CB8AC3E}">
        <p14:creationId xmlns:p14="http://schemas.microsoft.com/office/powerpoint/2010/main" val="37471924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74</a:t>
            </a:fld>
            <a:endParaRPr lang="en-US"/>
          </a:p>
        </p:txBody>
      </p:sp>
    </p:spTree>
    <p:extLst>
      <p:ext uri="{BB962C8B-B14F-4D97-AF65-F5344CB8AC3E}">
        <p14:creationId xmlns:p14="http://schemas.microsoft.com/office/powerpoint/2010/main" val="2024251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75</a:t>
            </a:fld>
            <a:endParaRPr lang="en-US"/>
          </a:p>
        </p:txBody>
      </p:sp>
    </p:spTree>
    <p:extLst>
      <p:ext uri="{BB962C8B-B14F-4D97-AF65-F5344CB8AC3E}">
        <p14:creationId xmlns:p14="http://schemas.microsoft.com/office/powerpoint/2010/main" val="30413602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76</a:t>
            </a:fld>
            <a:endParaRPr lang="en-US"/>
          </a:p>
        </p:txBody>
      </p:sp>
    </p:spTree>
    <p:extLst>
      <p:ext uri="{BB962C8B-B14F-4D97-AF65-F5344CB8AC3E}">
        <p14:creationId xmlns:p14="http://schemas.microsoft.com/office/powerpoint/2010/main" val="15063740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77</a:t>
            </a:fld>
            <a:endParaRPr lang="en-US"/>
          </a:p>
        </p:txBody>
      </p:sp>
    </p:spTree>
    <p:extLst>
      <p:ext uri="{BB962C8B-B14F-4D97-AF65-F5344CB8AC3E}">
        <p14:creationId xmlns:p14="http://schemas.microsoft.com/office/powerpoint/2010/main" val="2673456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78</a:t>
            </a:fld>
            <a:endParaRPr lang="en-US"/>
          </a:p>
        </p:txBody>
      </p:sp>
    </p:spTree>
    <p:extLst>
      <p:ext uri="{BB962C8B-B14F-4D97-AF65-F5344CB8AC3E}">
        <p14:creationId xmlns:p14="http://schemas.microsoft.com/office/powerpoint/2010/main" val="17862651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85</a:t>
            </a:fld>
            <a:endParaRPr lang="en-US"/>
          </a:p>
        </p:txBody>
      </p:sp>
    </p:spTree>
    <p:extLst>
      <p:ext uri="{BB962C8B-B14F-4D97-AF65-F5344CB8AC3E}">
        <p14:creationId xmlns:p14="http://schemas.microsoft.com/office/powerpoint/2010/main" val="1288765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767368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1247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74583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Williamz4lyf/playhouse/blob/main/playhouse_basics_report.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Williamz4lyf/capstone_project/blob/a7edc45dc7ccb46ed24979ad0da4e4b5df9a4a45/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QuickStyle" Target="../diagrams/quickStyle3.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3.png"/><Relationship Id="rId9" Type="http://schemas.microsoft.com/office/2007/relationships/diagramDrawing" Target="../diagrams/drawing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hyperlink" Target="https://github.com/Williamz4lyf/playhouse/blob/main/playhouse_basics_report.ipynb"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7"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91.jp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92.jpg"/></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3.jp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96.sv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97.jpg"/></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8.png"/><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105.tiff"/></Relationships>
</file>

<file path=ppt/slides/_rels/slide86.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4" y="-16897"/>
            <a:ext cx="12192003" cy="6884632"/>
          </a:xfrm>
          <a:prstGeom prst="rect">
            <a:avLst/>
          </a:prstGeom>
        </p:spPr>
      </p:pic>
      <p:sp useBgFill="1">
        <p:nvSpPr>
          <p:cNvPr id="8" name="Rectangle 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6804083" y="2209316"/>
            <a:ext cx="3943551" cy="2707744"/>
          </a:xfrm>
        </p:spPr>
        <p:txBody>
          <a:bodyPr vert="horz" lIns="91440" tIns="45720" rIns="91440" bIns="45720" rtlCol="0" anchor="t">
            <a:normAutofit fontScale="90000"/>
          </a:bodyPr>
          <a:lstStyle/>
          <a:p>
            <a:pPr algn="l"/>
            <a:r>
              <a:rPr lang="en-US" sz="4000" dirty="0">
                <a:solidFill>
                  <a:schemeClr val="accent5">
                    <a:lumMod val="75000"/>
                  </a:schemeClr>
                </a:solidFill>
                <a:latin typeface="Abadi" panose="020B0604020104020204" pitchFamily="34" charset="0"/>
                <a:ea typeface="+mj-ea"/>
                <a:cs typeface="+mj-cs"/>
              </a:rPr>
              <a:t>Insights from Social Media Analytics</a:t>
            </a:r>
            <a:br>
              <a:rPr lang="en-US" sz="40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r>
              <a:rPr lang="en-US" sz="2200" dirty="0" err="1">
                <a:solidFill>
                  <a:schemeClr val="tx1"/>
                </a:solidFill>
                <a:latin typeface="Abadi" panose="020B0604020104020204" pitchFamily="34" charset="0"/>
                <a:ea typeface="+mj-ea"/>
                <a:cs typeface="+mj-cs"/>
              </a:rPr>
              <a:t>Nanke</a:t>
            </a:r>
            <a:r>
              <a:rPr lang="en-US" sz="2200" dirty="0">
                <a:solidFill>
                  <a:schemeClr val="tx1"/>
                </a:solidFill>
                <a:latin typeface="Abadi" panose="020B0604020104020204" pitchFamily="34" charset="0"/>
                <a:ea typeface="+mj-ea"/>
                <a:cs typeface="+mj-cs"/>
              </a:rPr>
              <a:t> Williams</a:t>
            </a:r>
            <a:br>
              <a:rPr lang="en-US" sz="2200" dirty="0">
                <a:solidFill>
                  <a:schemeClr val="tx1"/>
                </a:solidFill>
                <a:latin typeface="Abadi" panose="020B0604020104020204" pitchFamily="34" charset="0"/>
                <a:ea typeface="+mj-ea"/>
                <a:cs typeface="+mj-cs"/>
              </a:rPr>
            </a:br>
            <a:r>
              <a:rPr lang="en-US" sz="2200" dirty="0">
                <a:solidFill>
                  <a:schemeClr val="tx1"/>
                </a:solidFill>
                <a:latin typeface="Abadi" panose="020B0604020104020204" pitchFamily="34" charset="0"/>
                <a:ea typeface="+mj-ea"/>
                <a:cs typeface="+mj-cs"/>
              </a:rPr>
              <a:t>October 2023</a:t>
            </a:r>
          </a:p>
        </p:txBody>
      </p:sp>
      <p:cxnSp>
        <p:nvCxnSpPr>
          <p:cNvPr id="10" name="Straight Connector 9">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75767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67007" cy="4374662"/>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There are certain metrics that are network-specific, i.e., tracked and collected by only certain networks. </a:t>
            </a:r>
          </a:p>
          <a:p>
            <a:pPr>
              <a:lnSpc>
                <a:spcPct val="100000"/>
              </a:lnSpc>
              <a:spcBef>
                <a:spcPts val="1400"/>
              </a:spcBef>
            </a:pPr>
            <a:r>
              <a:rPr lang="en-US" sz="1600" dirty="0">
                <a:solidFill>
                  <a:schemeClr val="accent3">
                    <a:lumMod val="25000"/>
                  </a:schemeClr>
                </a:solidFill>
                <a:latin typeface="Abadi"/>
              </a:rPr>
              <a:t>Our data imputation strategy for missing values is:</a:t>
            </a:r>
          </a:p>
          <a:p>
            <a:pPr lvl="1">
              <a:lnSpc>
                <a:spcPct val="100000"/>
              </a:lnSpc>
              <a:spcBef>
                <a:spcPts val="1400"/>
              </a:spcBef>
            </a:pPr>
            <a:r>
              <a:rPr lang="en-US" sz="1200" dirty="0">
                <a:solidFill>
                  <a:schemeClr val="accent3">
                    <a:lumMod val="25000"/>
                  </a:schemeClr>
                </a:solidFill>
                <a:latin typeface="Abadi"/>
              </a:rPr>
              <a:t>Where the metric is collected by a social media network, missing values will be imputed using the average of that metric filtered by the relevant social network.</a:t>
            </a:r>
          </a:p>
          <a:p>
            <a:pPr lvl="1">
              <a:lnSpc>
                <a:spcPct val="100000"/>
              </a:lnSpc>
              <a:spcBef>
                <a:spcPts val="1400"/>
              </a:spcBef>
            </a:pPr>
            <a:r>
              <a:rPr lang="en-US" sz="1200" dirty="0">
                <a:solidFill>
                  <a:schemeClr val="accent3">
                    <a:lumMod val="25000"/>
                  </a:schemeClr>
                </a:solidFill>
                <a:latin typeface="Abadi"/>
              </a:rPr>
              <a:t>Where the metric is not collected by a social network, missing values will be imputed using zero, representing that the metric is not collected by the social media network.</a:t>
            </a:r>
          </a:p>
          <a:p>
            <a:pPr lvl="1">
              <a:lnSpc>
                <a:spcPct val="100000"/>
              </a:lnSpc>
              <a:spcBef>
                <a:spcPts val="1400"/>
              </a:spcBef>
            </a:pPr>
            <a:r>
              <a:rPr lang="en-US" sz="1200" dirty="0">
                <a:solidFill>
                  <a:schemeClr val="accent3">
                    <a:lumMod val="25000"/>
                  </a:schemeClr>
                </a:solidFill>
                <a:latin typeface="Abadi"/>
              </a:rPr>
              <a:t>For categorical or text-based features, missing values were imputed using text stating that no value was provided for the record.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 – Data Imputation Strategy</a:t>
            </a:r>
            <a:endParaRPr lang="en-US" dirty="0">
              <a:solidFill>
                <a:schemeClr val="accent1">
                  <a:lumMod val="75000"/>
                </a:schemeClr>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24612" y="1391286"/>
            <a:ext cx="5461000" cy="463428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10" name="Picture 9" descr="A screenshot of a computer program&#10;&#10;Description automatically generated">
            <a:extLst>
              <a:ext uri="{FF2B5EF4-FFF2-40B4-BE49-F238E27FC236}">
                <a16:creationId xmlns:a16="http://schemas.microsoft.com/office/drawing/2014/main" id="{4E839DE1-7495-5B3D-2658-90FA023ABCC6}"/>
              </a:ext>
            </a:extLst>
          </p:cNvPr>
          <p:cNvPicPr>
            <a:picLocks noChangeAspect="1"/>
          </p:cNvPicPr>
          <p:nvPr/>
        </p:nvPicPr>
        <p:blipFill>
          <a:blip r:embed="rId3"/>
          <a:stretch>
            <a:fillRect/>
          </a:stretch>
        </p:blipFill>
        <p:spPr>
          <a:xfrm>
            <a:off x="5824611" y="1391285"/>
            <a:ext cx="5461000" cy="4154177"/>
          </a:xfrm>
          <a:prstGeom prst="rect">
            <a:avLst/>
          </a:prstGeom>
        </p:spPr>
      </p:pic>
      <p:sp>
        <p:nvSpPr>
          <p:cNvPr id="12" name="TextBox 11">
            <a:extLst>
              <a:ext uri="{FF2B5EF4-FFF2-40B4-BE49-F238E27FC236}">
                <a16:creationId xmlns:a16="http://schemas.microsoft.com/office/drawing/2014/main" id="{D061A8A3-3C52-1C48-8066-4F325ED3EACD}"/>
              </a:ext>
            </a:extLst>
          </p:cNvPr>
          <p:cNvSpPr txBox="1"/>
          <p:nvPr/>
        </p:nvSpPr>
        <p:spPr>
          <a:xfrm>
            <a:off x="5892116" y="5623935"/>
            <a:ext cx="5325990"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795528" y="386930"/>
            <a:ext cx="10141799" cy="1300554"/>
          </a:xfrm>
        </p:spPr>
        <p:txBody>
          <a:bodyPr anchor="b">
            <a:normAutofit/>
          </a:bodyPr>
          <a:lstStyle/>
          <a:p>
            <a:r>
              <a:rPr lang="en-US" dirty="0">
                <a:solidFill>
                  <a:schemeClr val="accent1">
                    <a:lumMod val="75000"/>
                  </a:schemeClr>
                </a:solidFill>
                <a:latin typeface="Abadi"/>
              </a:rPr>
              <a:t>Data Preparation – Summary of the Dataset</a:t>
            </a:r>
            <a:endParaRPr lang="en-US" dirty="0">
              <a:solidFill>
                <a:schemeClr val="accent1">
                  <a:lumMod val="75000"/>
                </a:schemeClr>
              </a:solidFill>
            </a:endParaRPr>
          </a:p>
        </p:txBody>
      </p:sp>
      <p:sp>
        <p:nvSpPr>
          <p:cNvPr id="24" name="Rectangle 2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rectangular with white text&#10;&#10;Description automatically generated">
            <a:extLst>
              <a:ext uri="{FF2B5EF4-FFF2-40B4-BE49-F238E27FC236}">
                <a16:creationId xmlns:a16="http://schemas.microsoft.com/office/drawing/2014/main" id="{EE5B0B1F-42AC-4D7B-E27B-09C3A3C4EE6D}"/>
              </a:ext>
            </a:extLst>
          </p:cNvPr>
          <p:cNvPicPr>
            <a:picLocks noChangeAspect="1"/>
          </p:cNvPicPr>
          <p:nvPr/>
        </p:nvPicPr>
        <p:blipFill>
          <a:blip r:embed="rId3"/>
          <a:stretch>
            <a:fillRect/>
          </a:stretch>
        </p:blipFill>
        <p:spPr>
          <a:xfrm>
            <a:off x="541404" y="2984778"/>
            <a:ext cx="5150277" cy="2124489"/>
          </a:xfrm>
          <a:prstGeom prst="rect">
            <a:avLst/>
          </a:prstGeom>
        </p:spPr>
      </p:pic>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6406429" y="2599509"/>
            <a:ext cx="4530898" cy="3639450"/>
          </a:xfrm>
        </p:spPr>
        <p:txBody>
          <a:bodyPr anchor="ctr">
            <a:normAutofit/>
          </a:bodyPr>
          <a:lstStyle/>
          <a:p>
            <a:r>
              <a:rPr lang="en-US" sz="1800" dirty="0">
                <a:latin typeface="Abadi" panose="020B0604020104020204" pitchFamily="34" charset="0"/>
              </a:rPr>
              <a:t>The dataset has 36,092 rows.</a:t>
            </a:r>
          </a:p>
          <a:p>
            <a:r>
              <a:rPr lang="en-US" sz="1800" dirty="0">
                <a:latin typeface="Abadi" panose="020B0604020104020204" pitchFamily="34" charset="0"/>
              </a:rPr>
              <a:t>There are 3 categorical features, 4 text-based features and 105 numeric features.</a:t>
            </a:r>
          </a:p>
          <a:p>
            <a:r>
              <a:rPr lang="en-US" sz="1800" dirty="0">
                <a:latin typeface="Abadi" panose="020B0604020104020204" pitchFamily="34" charset="0"/>
              </a:rPr>
              <a:t>There are 4 distinct networks, 7 distinct content types and 12 distinct senders in the dataset.</a:t>
            </a:r>
          </a:p>
          <a:p>
            <a:r>
              <a:rPr lang="en-US" sz="1800" dirty="0">
                <a:latin typeface="Abadi" panose="020B0604020104020204" pitchFamily="34" charset="0"/>
              </a:rPr>
              <a:t>The dataset has date records spanning the 11-year period ranging from 2013 to 2023</a:t>
            </a:r>
            <a:endParaRPr lang="en-US" sz="1300" dirty="0">
              <a:latin typeface="Abadi" panose="020B0604020104020204" pitchFamily="34" charset="0"/>
            </a:endParaRPr>
          </a:p>
          <a:p>
            <a:pPr marL="0" indent="0">
              <a:buNone/>
            </a:pPr>
            <a:endParaRPr lang="en-US" sz="1300" dirty="0">
              <a:latin typeface="Abadi" panose="020B0604020104020204" pitchFamily="34" charset="0"/>
            </a:endParaRPr>
          </a:p>
        </p:txBody>
      </p:sp>
      <p:sp>
        <p:nvSpPr>
          <p:cNvPr id="28" name="Rectangle 2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905C40-4574-95DE-4E0D-4FEF9585BBC0}"/>
              </a:ext>
            </a:extLst>
          </p:cNvPr>
          <p:cNvSpPr txBox="1"/>
          <p:nvPr/>
        </p:nvSpPr>
        <p:spPr>
          <a:xfrm>
            <a:off x="541403" y="5328503"/>
            <a:ext cx="5150277" cy="323165"/>
          </a:xfrm>
          <a:prstGeom prst="rect">
            <a:avLst/>
          </a:prstGeom>
          <a:noFill/>
        </p:spPr>
        <p:txBody>
          <a:bodyPr wrap="square" rtlCol="0">
            <a:spAutoFit/>
          </a:bodyPr>
          <a:lstStyle/>
          <a:p>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96794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visualized the relationship between a few variables in the dataset to determine: </a:t>
            </a:r>
          </a:p>
          <a:p>
            <a:pPr lvl="1">
              <a:lnSpc>
                <a:spcPct val="100000"/>
              </a:lnSpc>
              <a:spcBef>
                <a:spcPts val="1400"/>
              </a:spcBef>
            </a:pPr>
            <a:r>
              <a:rPr lang="en-US" sz="1800" dirty="0">
                <a:solidFill>
                  <a:schemeClr val="accent3">
                    <a:lumMod val="25000"/>
                  </a:schemeClr>
                </a:solidFill>
                <a:latin typeface="Abadi"/>
              </a:rPr>
              <a:t>If variables are correlated.</a:t>
            </a:r>
          </a:p>
          <a:p>
            <a:pPr lvl="1">
              <a:lnSpc>
                <a:spcPct val="100000"/>
              </a:lnSpc>
              <a:spcBef>
                <a:spcPts val="1400"/>
              </a:spcBef>
            </a:pPr>
            <a:r>
              <a:rPr lang="en-US" sz="1800" dirty="0">
                <a:solidFill>
                  <a:schemeClr val="accent3">
                    <a:lumMod val="25000"/>
                  </a:schemeClr>
                </a:solidFill>
                <a:latin typeface="Abadi"/>
              </a:rPr>
              <a:t>How categorical variables are distributed over numeric metrics.</a:t>
            </a:r>
          </a:p>
          <a:p>
            <a:pPr lvl="1">
              <a:lnSpc>
                <a:spcPct val="100000"/>
              </a:lnSpc>
              <a:spcBef>
                <a:spcPts val="1400"/>
              </a:spcBef>
            </a:pPr>
            <a:r>
              <a:rPr lang="en-US" sz="1800" dirty="0">
                <a:solidFill>
                  <a:schemeClr val="accent3">
                    <a:lumMod val="25000"/>
                  </a:schemeClr>
                </a:solidFill>
                <a:latin typeface="Abadi"/>
              </a:rPr>
              <a:t>What trends over time are evident in variables</a:t>
            </a:r>
          </a:p>
          <a:p>
            <a:pPr>
              <a:lnSpc>
                <a:spcPct val="100000"/>
              </a:lnSpc>
              <a:spcBef>
                <a:spcPts val="1400"/>
              </a:spcBef>
            </a:pPr>
            <a:r>
              <a:rPr lang="en-US" sz="2000" dirty="0">
                <a:solidFill>
                  <a:schemeClr val="accent3">
                    <a:lumMod val="25000"/>
                  </a:schemeClr>
                </a:solidFill>
                <a:latin typeface="Abadi"/>
              </a:rPr>
              <a:t>We visualized variable distributions to make assumptions for statistical analyses.</a:t>
            </a:r>
          </a:p>
          <a:p>
            <a:pPr>
              <a:lnSpc>
                <a:spcPct val="100000"/>
              </a:lnSpc>
              <a:spcBef>
                <a:spcPts val="1400"/>
              </a:spcBef>
            </a:pPr>
            <a:r>
              <a:rPr lang="en-US" sz="2000" dirty="0">
                <a:solidFill>
                  <a:schemeClr val="accent3">
                    <a:lumMod val="25000"/>
                  </a:schemeClr>
                </a:solidFill>
                <a:latin typeface="Abadi"/>
              </a:rPr>
              <a:t>We used word clouds to visualize hashtags to understand what posts are talking about.</a:t>
            </a:r>
          </a:p>
          <a:p>
            <a:pPr marL="0" indent="0">
              <a:buNone/>
            </a:pPr>
            <a:endParaRPr lang="en-US" sz="2000" i="1" dirty="0">
              <a:solidFill>
                <a:schemeClr val="accent3">
                  <a:lumMod val="25000"/>
                </a:schemeClr>
              </a:solidFill>
              <a:latin typeface="Abadi" panose="020B0604020104020204" pitchFamily="34" charset="0"/>
            </a:endParaRPr>
          </a:p>
          <a:p>
            <a:pPr marL="0" indent="0">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Exploratory Data Analysis with Visualization</a:t>
            </a:r>
          </a:p>
        </p:txBody>
      </p:sp>
      <p:sp>
        <p:nvSpPr>
          <p:cNvPr id="2" name="TextBox 1">
            <a:extLst>
              <a:ext uri="{FF2B5EF4-FFF2-40B4-BE49-F238E27FC236}">
                <a16:creationId xmlns:a16="http://schemas.microsoft.com/office/drawing/2014/main" id="{2A6B2764-2684-8382-2E3D-775B5FA36CC0}"/>
              </a:ext>
            </a:extLst>
          </p:cNvPr>
          <p:cNvSpPr txBox="1"/>
          <p:nvPr/>
        </p:nvSpPr>
        <p:spPr>
          <a:xfrm>
            <a:off x="6603997" y="1732268"/>
            <a:ext cx="4681611" cy="3908762"/>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accent3">
                    <a:lumMod val="25000"/>
                  </a:schemeClr>
                </a:solidFill>
                <a:latin typeface="Abadi"/>
              </a:rPr>
              <a:t>Example - Bar Chart Spread of Social Media Networks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pPr marL="285750" indent="-285750">
              <a:buFont typeface="Arial" panose="020B0604020202020204" pitchFamily="34" charset="0"/>
              <a:buChar char="•"/>
            </a:pPr>
            <a:r>
              <a:rPr lang="en-US" sz="1500" dirty="0">
                <a:solidFill>
                  <a:schemeClr val="accent3">
                    <a:lumMod val="25000"/>
                  </a:schemeClr>
                </a:solidFill>
                <a:latin typeface="Abadi"/>
              </a:rPr>
              <a:t>Example – Line Chart of Monthly Impressions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p>
        </p:txBody>
      </p:sp>
      <p:pic>
        <p:nvPicPr>
          <p:cNvPr id="9" name="Picture 8" descr="A bar graph with different colored rectangles&#10;&#10;Description automatically generated">
            <a:extLst>
              <a:ext uri="{FF2B5EF4-FFF2-40B4-BE49-F238E27FC236}">
                <a16:creationId xmlns:a16="http://schemas.microsoft.com/office/drawing/2014/main" id="{ABDA7270-3F28-8BBC-F314-28E2062C46A2}"/>
              </a:ext>
            </a:extLst>
          </p:cNvPr>
          <p:cNvPicPr>
            <a:picLocks noChangeAspect="1"/>
          </p:cNvPicPr>
          <p:nvPr/>
        </p:nvPicPr>
        <p:blipFill>
          <a:blip r:embed="rId4"/>
          <a:stretch>
            <a:fillRect/>
          </a:stretch>
        </p:blipFill>
        <p:spPr>
          <a:xfrm>
            <a:off x="6846600" y="2201141"/>
            <a:ext cx="4191000" cy="1554260"/>
          </a:xfrm>
          <a:prstGeom prst="rect">
            <a:avLst/>
          </a:prstGeom>
        </p:spPr>
      </p:pic>
      <p:pic>
        <p:nvPicPr>
          <p:cNvPr id="11" name="Picture 10" descr="A graph with blue lines and dots&#10;&#10;Description automatically generated">
            <a:extLst>
              <a:ext uri="{FF2B5EF4-FFF2-40B4-BE49-F238E27FC236}">
                <a16:creationId xmlns:a16="http://schemas.microsoft.com/office/drawing/2014/main" id="{4CE33818-503E-ABA4-3677-D0892B7EE41D}"/>
              </a:ext>
            </a:extLst>
          </p:cNvPr>
          <p:cNvPicPr>
            <a:picLocks noChangeAspect="1"/>
          </p:cNvPicPr>
          <p:nvPr/>
        </p:nvPicPr>
        <p:blipFill>
          <a:blip r:embed="rId5"/>
          <a:stretch>
            <a:fillRect/>
          </a:stretch>
        </p:blipFill>
        <p:spPr>
          <a:xfrm>
            <a:off x="6846600" y="4224273"/>
            <a:ext cx="4191000" cy="146540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08638" y="386930"/>
            <a:ext cx="9236700" cy="11889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lumMod val="75000"/>
                  </a:schemeClr>
                </a:solidFill>
                <a:latin typeface="Abadi" panose="020B0604020104020204" pitchFamily="34" charset="0"/>
                <a:ea typeface="+mj-ea"/>
                <a:cs typeface="+mj-cs"/>
              </a:rPr>
              <a:t>Exploratory Data Analysis with Visualization</a:t>
            </a:r>
          </a:p>
        </p:txBody>
      </p:sp>
      <p:grpSp>
        <p:nvGrpSpPr>
          <p:cNvPr id="8" name="Group 7">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10143668" cy="3435531"/>
          </a:xfrm>
          <a:prstGeom prst="rect">
            <a:avLst/>
          </a:prstGeom>
        </p:spPr>
        <p:txBody>
          <a:bodyPr vert="horz" lIns="91440" tIns="45720" rIns="91440" bIns="45720" rtlCol="0" anchor="ctr">
            <a:normAutofit fontScale="92500" lnSpcReduction="20000"/>
          </a:bodyPr>
          <a:lstStyle/>
          <a:p>
            <a:pPr>
              <a:spcBef>
                <a:spcPts val="1400"/>
              </a:spcBef>
            </a:pPr>
            <a:r>
              <a:rPr lang="en-US" sz="2000" dirty="0">
                <a:latin typeface="Abadi" panose="020B0604020104020204" pitchFamily="34" charset="0"/>
              </a:rPr>
              <a:t>We conducted exploratory data analysis to determine:</a:t>
            </a:r>
          </a:p>
          <a:p>
            <a:pPr lvl="1">
              <a:spcBef>
                <a:spcPts val="600"/>
              </a:spcBef>
            </a:pPr>
            <a:r>
              <a:rPr lang="en-US" sz="2000" dirty="0">
                <a:latin typeface="Abadi" panose="020B0604020104020204" pitchFamily="34" charset="0"/>
              </a:rPr>
              <a:t>What posts are talking about.</a:t>
            </a:r>
          </a:p>
          <a:p>
            <a:pPr lvl="1">
              <a:spcBef>
                <a:spcPts val="600"/>
              </a:spcBef>
            </a:pPr>
            <a:r>
              <a:rPr lang="en-US" sz="2000" dirty="0">
                <a:latin typeface="Abadi" panose="020B0604020104020204" pitchFamily="34" charset="0"/>
              </a:rPr>
              <a:t>What kind of posts are popular.</a:t>
            </a:r>
          </a:p>
          <a:p>
            <a:pPr lvl="1">
              <a:spcBef>
                <a:spcPts val="600"/>
              </a:spcBef>
            </a:pPr>
            <a:r>
              <a:rPr lang="en-US" sz="2000" dirty="0">
                <a:latin typeface="Abadi" panose="020B0604020104020204" pitchFamily="34" charset="0"/>
              </a:rPr>
              <a:t>What are the most engaging types of posts.</a:t>
            </a:r>
          </a:p>
          <a:p>
            <a:pPr lvl="1">
              <a:spcBef>
                <a:spcPts val="600"/>
              </a:spcBef>
            </a:pPr>
            <a:r>
              <a:rPr lang="en-US" sz="2000" dirty="0">
                <a:latin typeface="Abadi" panose="020B0604020104020204" pitchFamily="34" charset="0"/>
              </a:rPr>
              <a:t>Which platform yields the highest engagement for the client.</a:t>
            </a:r>
          </a:p>
          <a:p>
            <a:pPr lvl="1">
              <a:spcBef>
                <a:spcPts val="600"/>
              </a:spcBef>
            </a:pPr>
            <a:r>
              <a:rPr lang="en-US" sz="2000" dirty="0">
                <a:latin typeface="Abadi" panose="020B0604020104020204" pitchFamily="34" charset="0"/>
              </a:rPr>
              <a:t>What are the peak times for user engagement.</a:t>
            </a:r>
          </a:p>
          <a:p>
            <a:pPr lvl="1">
              <a:spcBef>
                <a:spcPts val="600"/>
              </a:spcBef>
            </a:pPr>
            <a:r>
              <a:rPr lang="en-US" sz="2000" dirty="0">
                <a:latin typeface="Abadi" panose="020B0604020104020204" pitchFamily="34" charset="0"/>
              </a:rPr>
              <a:t>What are the noticeable trends over time (e.g., increasing likes, decreasing shares).</a:t>
            </a:r>
          </a:p>
          <a:p>
            <a:pPr lvl="1">
              <a:spcBef>
                <a:spcPts val="600"/>
              </a:spcBef>
            </a:pPr>
            <a:r>
              <a:rPr lang="en-US" sz="2000" dirty="0">
                <a:latin typeface="Abadi" panose="020B0604020104020204" pitchFamily="34" charset="0"/>
              </a:rPr>
              <a:t>What are the sentiments of posts and how does it affect engagement.</a:t>
            </a:r>
          </a:p>
          <a:p>
            <a:pPr marL="0"/>
            <a:endParaRPr lang="en-US" sz="1100" dirty="0"/>
          </a:p>
          <a:p>
            <a:pPr marL="0"/>
            <a:endParaRPr lang="en-US" sz="1100" dirty="0"/>
          </a:p>
          <a:p>
            <a:pPr marL="0"/>
            <a:endParaRPr lang="en-US" sz="1100" dirty="0"/>
          </a:p>
          <a:p>
            <a:pPr marL="0" indent="0">
              <a:buNone/>
            </a:pPr>
            <a:r>
              <a:rPr lang="en-US" sz="1600" i="1" dirty="0">
                <a:latin typeface="Abadi" panose="020B0604020104020204" pitchFamily="34" charset="0"/>
              </a:rPr>
              <a:t>Please see the </a:t>
            </a:r>
            <a:r>
              <a:rPr lang="en-US" sz="1600" i="1" dirty="0">
                <a:latin typeface="Abadi" panose="020B0604020104020204" pitchFamily="34" charset="0"/>
                <a:hlinkClick r:id="rId3"/>
              </a:rPr>
              <a:t>jupyter notebook </a:t>
            </a:r>
            <a:r>
              <a:rPr lang="en-US" sz="1600" i="1" dirty="0">
                <a:latin typeface="Abadi" panose="020B0604020104020204" pitchFamily="34" charset="0"/>
              </a:rPr>
              <a:t>for more information.</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77015"/>
            <a:ext cx="4449688" cy="4045103"/>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selected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a scatter chart showing the relationship between Outcome and Payload Mass for different booster versions.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2"/>
              </a:rPr>
              <a:t>GitHub URL – SpaceX Dash App Script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highlight>
                  <a:srgbClr val="800000"/>
                </a:highlight>
                <a:latin typeface="Abadi"/>
              </a:rPr>
              <a:t>Build a Dashboard with Tableau</a:t>
            </a:r>
          </a:p>
        </p:txBody>
      </p:sp>
      <p:pic>
        <p:nvPicPr>
          <p:cNvPr id="6" name="Picture 5">
            <a:extLst>
              <a:ext uri="{FF2B5EF4-FFF2-40B4-BE49-F238E27FC236}">
                <a16:creationId xmlns:a16="http://schemas.microsoft.com/office/drawing/2014/main" id="{E649A3AB-ECE2-7700-023F-055FD720CE68}"/>
              </a:ext>
            </a:extLst>
          </p:cNvPr>
          <p:cNvPicPr>
            <a:picLocks noChangeAspect="1"/>
          </p:cNvPicPr>
          <p:nvPr/>
        </p:nvPicPr>
        <p:blipFill>
          <a:blip r:embed="rId3"/>
          <a:stretch>
            <a:fillRect/>
          </a:stretch>
        </p:blipFill>
        <p:spPr>
          <a:xfrm>
            <a:off x="5222271" y="1980470"/>
            <a:ext cx="6680776" cy="4041648"/>
          </a:xfrm>
          <a:prstGeom prst="rect">
            <a:avLst/>
          </a:prstGeom>
        </p:spPr>
      </p:pic>
      <p:sp>
        <p:nvSpPr>
          <p:cNvPr id="7" name="TextBox 6">
            <a:extLst>
              <a:ext uri="{FF2B5EF4-FFF2-40B4-BE49-F238E27FC236}">
                <a16:creationId xmlns:a16="http://schemas.microsoft.com/office/drawing/2014/main" id="{C7DEDBBF-A637-BFB3-E077-0D76787BCB69}"/>
              </a:ext>
            </a:extLst>
          </p:cNvPr>
          <p:cNvSpPr txBox="1"/>
          <p:nvPr/>
        </p:nvSpPr>
        <p:spPr>
          <a:xfrm>
            <a:off x="8893146" y="1607683"/>
            <a:ext cx="3009901" cy="369332"/>
          </a:xfrm>
          <a:prstGeom prst="rect">
            <a:avLst/>
          </a:prstGeom>
          <a:noFill/>
        </p:spPr>
        <p:txBody>
          <a:bodyPr wrap="square" rtlCol="0">
            <a:spAutoFit/>
          </a:bodyPr>
          <a:lstStyle/>
          <a:p>
            <a:pPr algn="r"/>
            <a:r>
              <a:rPr lang="en-US" i="1" dirty="0">
                <a:latin typeface="Abadi" panose="020B0604020104020204" pitchFamily="34" charset="0"/>
              </a:rPr>
              <a:t>All Launch Site Successes</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1624"/>
            <a:ext cx="5554589" cy="4747725"/>
          </a:xfrm>
          <a:prstGeom prst="rect">
            <a:avLst/>
          </a:prstGeom>
        </p:spPr>
        <p:txBody>
          <a:bodyPr>
            <a:normAutofit lnSpcReduction="1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We conducted statistical analysis to test the following hypotheses:</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relationships between features are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strength and direction of the relationship between variables is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there is a significant difference between 2 groups or variables.</a:t>
            </a:r>
          </a:p>
          <a:p>
            <a:pPr marL="0" indent="0">
              <a:buNone/>
            </a:pPr>
            <a:endParaRPr lang="en-US" dirty="0"/>
          </a:p>
          <a:p>
            <a:pPr marL="0" indent="0">
              <a:buNone/>
            </a:pPr>
            <a:endParaRPr lang="en-US" dirty="0"/>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Statistical Analysis</a:t>
            </a:r>
          </a:p>
        </p:txBody>
      </p:sp>
      <p:graphicFrame>
        <p:nvGraphicFramePr>
          <p:cNvPr id="2" name="Diagram 1">
            <a:extLst>
              <a:ext uri="{FF2B5EF4-FFF2-40B4-BE49-F238E27FC236}">
                <a16:creationId xmlns:a16="http://schemas.microsoft.com/office/drawing/2014/main" id="{0E61EBAD-1CBC-E013-35AC-8BA2740FB5F2}"/>
              </a:ext>
            </a:extLst>
          </p:cNvPr>
          <p:cNvGraphicFramePr/>
          <p:nvPr>
            <p:extLst>
              <p:ext uri="{D42A27DB-BD31-4B8C-83A1-F6EECF244321}">
                <p14:modId xmlns:p14="http://schemas.microsoft.com/office/powerpoint/2010/main" val="4230579669"/>
              </p:ext>
            </p:extLst>
          </p:nvPr>
        </p:nvGraphicFramePr>
        <p:xfrm>
          <a:off x="6934200" y="1409700"/>
          <a:ext cx="4762500" cy="4615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Insights from Exploratory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from Statistical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summarized by Interactive Dashboard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 Generation</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2</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59665804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There are 3 categorical variables: Network, Content Type &amp; Sent by.</a:t>
            </a:r>
          </a:p>
          <a:p>
            <a:pPr>
              <a:spcBef>
                <a:spcPts val="1400"/>
              </a:spcBef>
            </a:pPr>
            <a:r>
              <a:rPr lang="en-US" sz="1800" dirty="0">
                <a:latin typeface="Abadi" panose="020B0604020104020204" pitchFamily="34" charset="0"/>
              </a:rPr>
              <a:t>From Network, Instagram has the highest number of records in the dataset and LinkedIn has the least.</a:t>
            </a:r>
          </a:p>
          <a:p>
            <a:pPr>
              <a:spcBef>
                <a:spcPts val="1400"/>
              </a:spcBef>
            </a:pPr>
            <a:r>
              <a:rPr lang="en-US" sz="1800" dirty="0">
                <a:latin typeface="Abadi" panose="020B0604020104020204" pitchFamily="34" charset="0"/>
              </a:rPr>
              <a:t>From Content Type, Photo is the feature with the most number of records and Document is the feature with the least.</a:t>
            </a:r>
          </a:p>
          <a:p>
            <a:pPr>
              <a:spcBef>
                <a:spcPts val="1400"/>
              </a:spcBef>
            </a:pPr>
            <a:r>
              <a:rPr lang="en-US" sz="1800" dirty="0">
                <a:latin typeface="Abadi" panose="020B0604020104020204" pitchFamily="34" charset="0"/>
              </a:rPr>
              <a:t>Most posts are sent by an unknown sender, but from known senders, Blessing </a:t>
            </a:r>
            <a:r>
              <a:rPr lang="en-US" sz="1800" dirty="0" err="1">
                <a:latin typeface="Abadi" panose="020B0604020104020204" pitchFamily="34" charset="0"/>
              </a:rPr>
              <a:t>Ubah</a:t>
            </a:r>
            <a:r>
              <a:rPr lang="en-US" sz="1800" dirty="0">
                <a:latin typeface="Abadi" panose="020B0604020104020204" pitchFamily="34" charset="0"/>
              </a:rPr>
              <a:t> has the highest number of posts.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graph of data&#10;&#10;Description automatically generated with medium confidence">
            <a:extLst>
              <a:ext uri="{FF2B5EF4-FFF2-40B4-BE49-F238E27FC236}">
                <a16:creationId xmlns:a16="http://schemas.microsoft.com/office/drawing/2014/main" id="{3914EFA4-50AA-323B-787C-FD9B144B3D17}"/>
              </a:ext>
            </a:extLst>
          </p:cNvPr>
          <p:cNvPicPr>
            <a:picLocks noChangeAspect="1"/>
          </p:cNvPicPr>
          <p:nvPr/>
        </p:nvPicPr>
        <p:blipFill>
          <a:blip r:embed="rId3"/>
          <a:stretch>
            <a:fillRect/>
          </a:stretch>
        </p:blipFill>
        <p:spPr>
          <a:xfrm>
            <a:off x="5987738" y="1122218"/>
            <a:ext cx="5628018" cy="46378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
        <p:nvSpPr>
          <p:cNvPr id="12" name="TextBox 11">
            <a:extLst>
              <a:ext uri="{FF2B5EF4-FFF2-40B4-BE49-F238E27FC236}">
                <a16:creationId xmlns:a16="http://schemas.microsoft.com/office/drawing/2014/main" id="{83F9D2D0-F487-48C2-49BF-16526376FA9F}"/>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31" name="Rectangle 3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accent1">
                    <a:lumMod val="75000"/>
                  </a:schemeClr>
                </a:solidFill>
                <a:latin typeface="Abadi" panose="020B0604020104020204" pitchFamily="34" charset="0"/>
                <a:ea typeface="+mj-ea"/>
                <a:cs typeface="+mj-cs"/>
              </a:rPr>
              <a:t>Categorical Features - Network</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1923" y="1239927"/>
            <a:ext cx="4971824" cy="468058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 3 main engagement metrics are Impressions, Reach &amp; Engagements.</a:t>
            </a:r>
          </a:p>
          <a:p>
            <a:pPr>
              <a:spcBef>
                <a:spcPts val="1400"/>
              </a:spcBef>
            </a:pPr>
            <a:r>
              <a:rPr lang="en-US" sz="2000" dirty="0">
                <a:latin typeface="Abadi" panose="020B0604020104020204" pitchFamily="34" charset="0"/>
              </a:rPr>
              <a:t>Impressions is the total number of times a piece of content is displayed on a user's screen.</a:t>
            </a:r>
          </a:p>
          <a:p>
            <a:pPr>
              <a:spcBef>
                <a:spcPts val="1400"/>
              </a:spcBef>
            </a:pPr>
            <a:r>
              <a:rPr lang="en-US" sz="2000" dirty="0">
                <a:latin typeface="Abadi" panose="020B0604020104020204" pitchFamily="34" charset="0"/>
              </a:rPr>
              <a:t>Reach refers to the unique number of users who have seen a piece of content at least once during a specific reporting.</a:t>
            </a:r>
          </a:p>
          <a:p>
            <a:pPr>
              <a:spcBef>
                <a:spcPts val="1400"/>
              </a:spcBef>
            </a:pPr>
            <a:r>
              <a:rPr lang="en-US" sz="2000" dirty="0">
                <a:latin typeface="Abadi" panose="020B0604020104020204" pitchFamily="34" charset="0"/>
              </a:rPr>
              <a:t>Engagements encompass various types of interactions that users have with a piece of social media content.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23EBD4-D12B-DF94-3C65-21F50028EEC5}"/>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22607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Network</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Facebook is the network with the highest number of impressions, nearly twice the number of the second highest, Twitter</a:t>
            </a:r>
          </a:p>
          <a:p>
            <a:pPr>
              <a:spcBef>
                <a:spcPts val="1400"/>
              </a:spcBef>
            </a:pPr>
            <a:r>
              <a:rPr lang="en-US" sz="1800" dirty="0">
                <a:latin typeface="Abadi" panose="020B0604020104020204" pitchFamily="34" charset="0"/>
              </a:rPr>
              <a:t>Twitter has the highest Reach. This is likely because Twitter track Reach as Potential Reach, which is likely wider than actual reach.</a:t>
            </a:r>
          </a:p>
          <a:p>
            <a:pPr>
              <a:spcBef>
                <a:spcPts val="1400"/>
              </a:spcBef>
            </a:pPr>
            <a:r>
              <a:rPr lang="en-US" sz="1800" dirty="0">
                <a:latin typeface="Abadi" panose="020B0604020104020204" pitchFamily="34" charset="0"/>
              </a:rPr>
              <a:t>LinkedIn does not track Reach or any equivalent metric.</a:t>
            </a:r>
          </a:p>
          <a:p>
            <a:pPr>
              <a:spcBef>
                <a:spcPts val="1400"/>
              </a:spcBef>
            </a:pPr>
            <a:r>
              <a:rPr lang="en-US" sz="1800" dirty="0">
                <a:latin typeface="Abadi" panose="020B0604020104020204" pitchFamily="34" charset="0"/>
              </a:rPr>
              <a:t>Facebook has the highest number of engagements.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bars&#10;&#10;Description automatically generated">
            <a:extLst>
              <a:ext uri="{FF2B5EF4-FFF2-40B4-BE49-F238E27FC236}">
                <a16:creationId xmlns:a16="http://schemas.microsoft.com/office/drawing/2014/main" id="{CBA5C826-D652-5C9B-5A6F-4090A4C8EC51}"/>
              </a:ext>
            </a:extLst>
          </p:cNvPr>
          <p:cNvPicPr>
            <a:picLocks noChangeAspect="1"/>
          </p:cNvPicPr>
          <p:nvPr/>
        </p:nvPicPr>
        <p:blipFill>
          <a:blip r:embed="rId4"/>
          <a:stretch>
            <a:fillRect/>
          </a:stretch>
        </p:blipFill>
        <p:spPr>
          <a:xfrm>
            <a:off x="5696790" y="376099"/>
            <a:ext cx="6184976" cy="5894071"/>
          </a:xfrm>
          <a:prstGeom prst="rect">
            <a:avLst/>
          </a:prstGeom>
        </p:spPr>
      </p:pic>
    </p:spTree>
    <p:extLst>
      <p:ext uri="{BB962C8B-B14F-4D97-AF65-F5344CB8AC3E}">
        <p14:creationId xmlns:p14="http://schemas.microsoft.com/office/powerpoint/2010/main" val="3216788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Content Type</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latin typeface="Abadi" panose="020B0604020104020204" pitchFamily="34" charset="0"/>
              </a:rPr>
              <a:t>Photo posts have the highest total engagement metrics.</a:t>
            </a:r>
          </a:p>
          <a:p>
            <a:pPr>
              <a:spcBef>
                <a:spcPts val="1400"/>
              </a:spcBef>
            </a:pPr>
            <a:r>
              <a:rPr lang="en-US" sz="1800" dirty="0">
                <a:latin typeface="Abadi" panose="020B0604020104020204" pitchFamily="34" charset="0"/>
              </a:rPr>
              <a:t>On average, Polls have the highest impressions and engagements. However, there are only 2 poll records in the dataset.</a:t>
            </a:r>
          </a:p>
          <a:p>
            <a:pPr>
              <a:spcBef>
                <a:spcPts val="1400"/>
              </a:spcBef>
            </a:pPr>
            <a:r>
              <a:rPr lang="en-US" sz="1800" dirty="0">
                <a:latin typeface="Abadi" panose="020B0604020104020204" pitchFamily="34" charset="0"/>
              </a:rPr>
              <a:t>On average, text posts have the highest reach. </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graphs&#10;&#10;Description automatically generated">
            <a:extLst>
              <a:ext uri="{FF2B5EF4-FFF2-40B4-BE49-F238E27FC236}">
                <a16:creationId xmlns:a16="http://schemas.microsoft.com/office/drawing/2014/main" id="{39EAE17E-9091-3326-328E-DD61407815C1}"/>
              </a:ext>
            </a:extLst>
          </p:cNvPr>
          <p:cNvPicPr>
            <a:picLocks noChangeAspect="1"/>
          </p:cNvPicPr>
          <p:nvPr/>
        </p:nvPicPr>
        <p:blipFill>
          <a:blip r:embed="rId4"/>
          <a:stretch>
            <a:fillRect/>
          </a:stretch>
        </p:blipFill>
        <p:spPr>
          <a:xfrm>
            <a:off x="5696792" y="354959"/>
            <a:ext cx="6184973" cy="5861710"/>
          </a:xfrm>
          <a:prstGeom prst="rect">
            <a:avLst/>
          </a:prstGeom>
        </p:spPr>
      </p:pic>
    </p:spTree>
    <p:extLst>
      <p:ext uri="{BB962C8B-B14F-4D97-AF65-F5344CB8AC3E}">
        <p14:creationId xmlns:p14="http://schemas.microsoft.com/office/powerpoint/2010/main" val="188166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Categorical Features – Sender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engagement statistics&#10;&#10;Description automatically generated with medium confidence">
            <a:extLst>
              <a:ext uri="{FF2B5EF4-FFF2-40B4-BE49-F238E27FC236}">
                <a16:creationId xmlns:a16="http://schemas.microsoft.com/office/drawing/2014/main" id="{BE94C551-4C49-2A3B-0A08-A0784A10C3B3}"/>
              </a:ext>
            </a:extLst>
          </p:cNvPr>
          <p:cNvPicPr>
            <a:picLocks noChangeAspect="1"/>
          </p:cNvPicPr>
          <p:nvPr/>
        </p:nvPicPr>
        <p:blipFill rotWithShape="1">
          <a:blip r:embed="rId3"/>
          <a:srcRect l="19433" r="1814" b="-1"/>
          <a:stretch/>
        </p:blipFill>
        <p:spPr>
          <a:xfrm>
            <a:off x="576244" y="650494"/>
            <a:ext cx="5628018" cy="5324142"/>
          </a:xfrm>
          <a:prstGeom prst="rect">
            <a:avLst/>
          </a:prstGeom>
        </p:spPr>
      </p:pic>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The highest total values for all metrics is held by the Unknown poster.</a:t>
            </a:r>
          </a:p>
          <a:p>
            <a:pPr>
              <a:spcBef>
                <a:spcPts val="1400"/>
              </a:spcBef>
            </a:pPr>
            <a:r>
              <a:rPr lang="en-US" sz="1700" dirty="0">
                <a:latin typeface="Abadi" panose="020B0604020104020204" pitchFamily="34" charset="0"/>
              </a:rPr>
              <a:t>On average, the highest impressions are from posts sent by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a:t>
            </a:r>
          </a:p>
          <a:p>
            <a:pPr>
              <a:spcBef>
                <a:spcPts val="1400"/>
              </a:spcBef>
            </a:pPr>
            <a:r>
              <a:rPr lang="en-US" sz="1700" dirty="0">
                <a:latin typeface="Abadi" panose="020B0604020104020204" pitchFamily="34" charset="0"/>
              </a:rPr>
              <a:t>The average highest reaches are from posts sent by Kanayo </a:t>
            </a:r>
            <a:r>
              <a:rPr lang="en-US" sz="1700" dirty="0" err="1">
                <a:latin typeface="Abadi" panose="020B0604020104020204" pitchFamily="34" charset="0"/>
              </a:rPr>
              <a:t>Obiano</a:t>
            </a:r>
            <a:r>
              <a:rPr lang="en-US" sz="1700" dirty="0">
                <a:latin typeface="Abadi" panose="020B0604020104020204" pitchFamily="34" charset="0"/>
              </a:rPr>
              <a:t>, Lilian </a:t>
            </a:r>
            <a:r>
              <a:rPr lang="en-US" sz="1700" dirty="0" err="1">
                <a:latin typeface="Abadi" panose="020B0604020104020204" pitchFamily="34" charset="0"/>
              </a:rPr>
              <a:t>Ibekwe</a:t>
            </a:r>
            <a:r>
              <a:rPr lang="en-US" sz="1700" dirty="0">
                <a:latin typeface="Abadi" panose="020B0604020104020204" pitchFamily="34" charset="0"/>
              </a:rPr>
              <a:t>, Philip </a:t>
            </a:r>
            <a:r>
              <a:rPr lang="en-US" sz="1700" dirty="0" err="1">
                <a:latin typeface="Abadi" panose="020B0604020104020204" pitchFamily="34" charset="0"/>
              </a:rPr>
              <a:t>Nwagwunor</a:t>
            </a:r>
            <a:r>
              <a:rPr lang="en-US" sz="1700" dirty="0">
                <a:latin typeface="Abadi" panose="020B0604020104020204" pitchFamily="34" charset="0"/>
              </a:rPr>
              <a:t> and Rebecca </a:t>
            </a:r>
            <a:r>
              <a:rPr lang="en-US" sz="1700" dirty="0" err="1">
                <a:latin typeface="Abadi" panose="020B0604020104020204" pitchFamily="34" charset="0"/>
              </a:rPr>
              <a:t>Oyebode</a:t>
            </a:r>
            <a:r>
              <a:rPr lang="en-US" sz="1700" dirty="0">
                <a:latin typeface="Abadi" panose="020B0604020104020204" pitchFamily="34" charset="0"/>
              </a:rPr>
              <a:t>.</a:t>
            </a:r>
          </a:p>
          <a:p>
            <a:pPr>
              <a:spcBef>
                <a:spcPts val="1400"/>
              </a:spcBef>
            </a:pPr>
            <a:r>
              <a:rPr lang="en-US" sz="1700" dirty="0">
                <a:latin typeface="Abadi" panose="020B0604020104020204" pitchFamily="34" charset="0"/>
              </a:rPr>
              <a:t>The posts with the highest engagements on average are from the unknown poster, with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coming in second.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spTree>
    <p:extLst>
      <p:ext uri="{BB962C8B-B14F-4D97-AF65-F5344CB8AC3E}">
        <p14:creationId xmlns:p14="http://schemas.microsoft.com/office/powerpoint/2010/main" val="28700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Text-Based Features</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There are 4 text-based features: post, linked content, tags and hashtags.</a:t>
            </a:r>
          </a:p>
          <a:p>
            <a:pPr>
              <a:spcBef>
                <a:spcPts val="1400"/>
              </a:spcBef>
            </a:pPr>
            <a:r>
              <a:rPr lang="en-US" sz="2000" dirty="0">
                <a:latin typeface="Abadi" panose="020B0604020104020204" pitchFamily="34" charset="0"/>
              </a:rPr>
              <a:t>We used hashtags to determine what subjects the posts are talking about.</a:t>
            </a:r>
          </a:p>
          <a:p>
            <a:pPr>
              <a:spcBef>
                <a:spcPts val="1400"/>
              </a:spcBef>
            </a:pPr>
            <a:r>
              <a:rPr lang="en-US" sz="2000" dirty="0">
                <a:latin typeface="Abadi" panose="020B0604020104020204" pitchFamily="34" charset="0"/>
              </a:rPr>
              <a:t>The most frequent hashtag is #ITCANBE</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words&#10;&#10;Description automatically generated">
            <a:extLst>
              <a:ext uri="{FF2B5EF4-FFF2-40B4-BE49-F238E27FC236}">
                <a16:creationId xmlns:a16="http://schemas.microsoft.com/office/drawing/2014/main" id="{5204E1B2-FE47-FB91-1665-7F84CC59E713}"/>
              </a:ext>
            </a:extLst>
          </p:cNvPr>
          <p:cNvPicPr>
            <a:picLocks noChangeAspect="1"/>
          </p:cNvPicPr>
          <p:nvPr/>
        </p:nvPicPr>
        <p:blipFill>
          <a:blip r:embed="rId3"/>
          <a:stretch>
            <a:fillRect/>
          </a:stretch>
        </p:blipFill>
        <p:spPr>
          <a:xfrm>
            <a:off x="5696793" y="354959"/>
            <a:ext cx="6184973" cy="59152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9" name="TextBox 8">
            <a:extLst>
              <a:ext uri="{FF2B5EF4-FFF2-40B4-BE49-F238E27FC236}">
                <a16:creationId xmlns:a16="http://schemas.microsoft.com/office/drawing/2014/main" id="{8BC4C80D-C7A6-3248-862B-566B5452A286}"/>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6910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Numerical Features – Social Media Metrics</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lnSpcReduction="20000"/>
          </a:bodyPr>
          <a:lstStyle/>
          <a:p>
            <a:pPr>
              <a:spcBef>
                <a:spcPts val="1400"/>
              </a:spcBef>
            </a:pPr>
            <a:r>
              <a:rPr lang="en-US" sz="1600" dirty="0">
                <a:latin typeface="Abadi" panose="020B0604020104020204" pitchFamily="34" charset="0"/>
              </a:rPr>
              <a:t>There are 9 types of numeric features / metrics collected in the dataset:</a:t>
            </a:r>
          </a:p>
          <a:p>
            <a:pPr lvl="1">
              <a:spcBef>
                <a:spcPts val="1400"/>
              </a:spcBef>
            </a:pPr>
            <a:r>
              <a:rPr lang="en-US" sz="1600" dirty="0">
                <a:latin typeface="Abadi" panose="020B0604020104020204" pitchFamily="34" charset="0"/>
              </a:rPr>
              <a:t>General metrics (collected by at least 3 of the 4 networks)</a:t>
            </a:r>
          </a:p>
          <a:p>
            <a:pPr lvl="1">
              <a:spcBef>
                <a:spcPts val="1400"/>
              </a:spcBef>
            </a:pPr>
            <a:r>
              <a:rPr lang="en-US" sz="1600" dirty="0">
                <a:latin typeface="Abadi" panose="020B0604020104020204" pitchFamily="34" charset="0"/>
              </a:rPr>
              <a:t>Impression metrics</a:t>
            </a:r>
          </a:p>
          <a:p>
            <a:pPr lvl="1">
              <a:spcBef>
                <a:spcPts val="1400"/>
              </a:spcBef>
            </a:pPr>
            <a:r>
              <a:rPr lang="en-US" sz="1600" dirty="0">
                <a:latin typeface="Abadi" panose="020B0604020104020204" pitchFamily="34" charset="0"/>
              </a:rPr>
              <a:t>Reach Metrics</a:t>
            </a:r>
          </a:p>
          <a:p>
            <a:pPr lvl="1">
              <a:spcBef>
                <a:spcPts val="1400"/>
              </a:spcBef>
            </a:pPr>
            <a:r>
              <a:rPr lang="en-US" sz="1600" dirty="0">
                <a:latin typeface="Abadi" panose="020B0604020104020204" pitchFamily="34" charset="0"/>
              </a:rPr>
              <a:t>Engagement Metrics</a:t>
            </a:r>
          </a:p>
          <a:p>
            <a:pPr lvl="1">
              <a:spcBef>
                <a:spcPts val="1400"/>
              </a:spcBef>
            </a:pPr>
            <a:r>
              <a:rPr lang="en-US" sz="1600" dirty="0">
                <a:latin typeface="Abadi" panose="020B0604020104020204" pitchFamily="34" charset="0"/>
              </a:rPr>
              <a:t>Reaction metrics</a:t>
            </a:r>
          </a:p>
          <a:p>
            <a:pPr lvl="1">
              <a:spcBef>
                <a:spcPts val="1400"/>
              </a:spcBef>
            </a:pPr>
            <a:r>
              <a:rPr lang="en-US" sz="1600" dirty="0">
                <a:latin typeface="Abadi" panose="020B0604020104020204" pitchFamily="34" charset="0"/>
              </a:rPr>
              <a:t>Activity metrics</a:t>
            </a:r>
          </a:p>
          <a:p>
            <a:pPr lvl="1">
              <a:spcBef>
                <a:spcPts val="1400"/>
              </a:spcBef>
            </a:pPr>
            <a:r>
              <a:rPr lang="en-US" sz="1600" dirty="0">
                <a:latin typeface="Abadi" panose="020B0604020104020204" pitchFamily="34" charset="0"/>
              </a:rPr>
              <a:t>Click metrics</a:t>
            </a:r>
          </a:p>
          <a:p>
            <a:pPr lvl="1">
              <a:spcBef>
                <a:spcPts val="1400"/>
              </a:spcBef>
            </a:pPr>
            <a:r>
              <a:rPr lang="en-US" sz="1600" dirty="0">
                <a:latin typeface="Abadi" panose="020B0604020104020204" pitchFamily="34" charset="0"/>
              </a:rPr>
              <a:t>User-based metrics</a:t>
            </a:r>
          </a:p>
          <a:p>
            <a:pPr lvl="1">
              <a:spcBef>
                <a:spcPts val="1400"/>
              </a:spcBef>
            </a:pPr>
            <a:r>
              <a:rPr lang="en-US" sz="1600" dirty="0">
                <a:latin typeface="Abadi" panose="020B0604020104020204" pitchFamily="34" charset="0"/>
              </a:rPr>
              <a:t>Video metrics</a:t>
            </a:r>
          </a:p>
        </p:txBody>
      </p:sp>
      <p:pic>
        <p:nvPicPr>
          <p:cNvPr id="9" name="Graphic 8" descr="Bar chart">
            <a:extLst>
              <a:ext uri="{FF2B5EF4-FFF2-40B4-BE49-F238E27FC236}">
                <a16:creationId xmlns:a16="http://schemas.microsoft.com/office/drawing/2014/main" id="{B5E820BF-A2D1-AC5E-1726-181D50CB3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943661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General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150115" cy="448747"/>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12 general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777931" y="2701072"/>
            <a:ext cx="4150115" cy="2139047"/>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impression</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Comments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Shares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Link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All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Video views</a:t>
            </a:r>
            <a:endParaRPr lang="en-US" sz="1400" kern="1200" dirty="0">
              <a:solidFill>
                <a:schemeClr val="accent3">
                  <a:lumMod val="25000"/>
                </a:schemeClr>
              </a:solidFill>
              <a:latin typeface="Abadi" panose="020B0604020104020204" pitchFamily="34" charset="0"/>
            </a:endParaRPr>
          </a:p>
        </p:txBody>
      </p:sp>
      <p:pic>
        <p:nvPicPr>
          <p:cNvPr id="9" name="Picture 8" descr="A graph with numbers and lines&#10;&#10;Description automatically generated">
            <a:extLst>
              <a:ext uri="{FF2B5EF4-FFF2-40B4-BE49-F238E27FC236}">
                <a16:creationId xmlns:a16="http://schemas.microsoft.com/office/drawing/2014/main" id="{4E24F188-5990-C51F-C3F1-65E5E1A03D4A}"/>
              </a:ext>
            </a:extLst>
          </p:cNvPr>
          <p:cNvPicPr>
            <a:picLocks noChangeAspect="1"/>
          </p:cNvPicPr>
          <p:nvPr/>
        </p:nvPicPr>
        <p:blipFill>
          <a:blip r:embed="rId3"/>
          <a:stretch>
            <a:fillRect/>
          </a:stretch>
        </p:blipFill>
        <p:spPr>
          <a:xfrm>
            <a:off x="5778772" y="354960"/>
            <a:ext cx="5918965" cy="5677758"/>
          </a:xfrm>
          <a:prstGeom prst="rect">
            <a:avLst/>
          </a:prstGeom>
        </p:spPr>
      </p:pic>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5019511"/>
            <a:ext cx="4282982" cy="646331"/>
          </a:xfrm>
          <a:prstGeom prst="rect">
            <a:avLst/>
          </a:prstGeom>
          <a:noFill/>
        </p:spPr>
        <p:txBody>
          <a:bodyPr wrap="square" rtlCol="0">
            <a:spAutoFit/>
          </a:bodyPr>
          <a:lstStyle/>
          <a:p>
            <a:r>
              <a:rPr lang="en-US" dirty="0">
                <a:latin typeface="Abadi" panose="020B0604020104020204" pitchFamily="34" charset="0"/>
              </a:rPr>
              <a:t>This classification will be used for the statistical analysis section.</a:t>
            </a:r>
          </a:p>
        </p:txBody>
      </p:sp>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741496" cy="740665"/>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8 impression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616533" y="2774902"/>
            <a:ext cx="4608628" cy="1833835"/>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organic impressions</a:t>
            </a: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7" name="Picture 6" descr="A graph with lines and dots&#10;&#10;Description automatically generated with medium confidence">
            <a:extLst>
              <a:ext uri="{FF2B5EF4-FFF2-40B4-BE49-F238E27FC236}">
                <a16:creationId xmlns:a16="http://schemas.microsoft.com/office/drawing/2014/main" id="{72D63228-20BB-FF80-B202-7F1EDB797BE6}"/>
              </a:ext>
            </a:extLst>
          </p:cNvPr>
          <p:cNvPicPr>
            <a:picLocks noChangeAspect="1"/>
          </p:cNvPicPr>
          <p:nvPr/>
        </p:nvPicPr>
        <p:blipFill>
          <a:blip r:embed="rId4"/>
          <a:stretch>
            <a:fillRect/>
          </a:stretch>
        </p:blipFill>
        <p:spPr>
          <a:xfrm>
            <a:off x="5705976" y="354959"/>
            <a:ext cx="6175789" cy="5915212"/>
          </a:xfrm>
          <a:prstGeom prst="rect">
            <a:avLst/>
          </a:prstGeom>
        </p:spPr>
      </p:pic>
      <p:sp>
        <p:nvSpPr>
          <p:cNvPr id="8" name="TextBox 7">
            <a:extLst>
              <a:ext uri="{FF2B5EF4-FFF2-40B4-BE49-F238E27FC236}">
                <a16:creationId xmlns:a16="http://schemas.microsoft.com/office/drawing/2014/main" id="{D6BF1899-0B4A-1759-D09E-3E80185E0A58}"/>
              </a:ext>
            </a:extLst>
          </p:cNvPr>
          <p:cNvSpPr txBox="1"/>
          <p:nvPr/>
        </p:nvSpPr>
        <p:spPr>
          <a:xfrm>
            <a:off x="645064" y="4797632"/>
            <a:ext cx="4741496"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impressions and organic impressions, other impression metrics are only collected by Facebook.</a:t>
            </a: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4338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 – Impression vs. Organic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pPr>
              <a:spcBef>
                <a:spcPts val="700"/>
              </a:spcBef>
            </a:pPr>
            <a:r>
              <a:rPr lang="en-US" sz="1600" dirty="0">
                <a:latin typeface="Abadi" panose="020B0604020104020204" pitchFamily="34" charset="0"/>
              </a:rPr>
              <a:t>Organic impressions are impressions generated without any paid promotion or advertising.</a:t>
            </a:r>
          </a:p>
          <a:p>
            <a:pPr>
              <a:spcBef>
                <a:spcPts val="700"/>
              </a:spcBef>
            </a:pPr>
            <a:r>
              <a:rPr lang="en-US" sz="1600" dirty="0">
                <a:latin typeface="Abadi" panose="020B0604020104020204" pitchFamily="34" charset="0"/>
              </a:rPr>
              <a:t>Impressions and organic impressions are nearly identical.</a:t>
            </a:r>
          </a:p>
          <a:p>
            <a:pPr>
              <a:spcBef>
                <a:spcPts val="700"/>
              </a:spcBef>
            </a:pPr>
            <a:r>
              <a:rPr lang="en-US" sz="1600" dirty="0">
                <a:latin typeface="Abadi" panose="020B0604020104020204" pitchFamily="34" charset="0"/>
              </a:rPr>
              <a:t>This implies that nearly all impressions are organic.</a:t>
            </a:r>
          </a:p>
          <a:p>
            <a:pPr>
              <a:spcBef>
                <a:spcPts val="700"/>
              </a:spcBef>
            </a:pPr>
            <a:r>
              <a:rPr lang="en-US" sz="1600" dirty="0">
                <a:latin typeface="Abadi" panose="020B0604020104020204" pitchFamily="34" charset="0"/>
              </a:rPr>
              <a:t>The values on the zero axis represent impressions from Twitter, which does not collect organic impressions data.</a:t>
            </a:r>
          </a:p>
          <a:p>
            <a:pPr>
              <a:spcBef>
                <a:spcPts val="700"/>
              </a:spcBef>
            </a:pPr>
            <a:r>
              <a:rPr lang="en-US" sz="1600" dirty="0">
                <a:latin typeface="Abadi" panose="020B0604020104020204" pitchFamily="34" charset="0"/>
              </a:rPr>
              <a:t>Trend data shows that organic impressions are consistently lower than actual impressions, reflecting missing data from Twitter. However, the trend is identical.</a:t>
            </a:r>
          </a:p>
        </p:txBody>
      </p:sp>
      <p:pic>
        <p:nvPicPr>
          <p:cNvPr id="6" name="Picture 5" descr="A graph of different types of graphs&#10;&#10;Description automatically generated with medium confidence">
            <a:extLst>
              <a:ext uri="{FF2B5EF4-FFF2-40B4-BE49-F238E27FC236}">
                <a16:creationId xmlns:a16="http://schemas.microsoft.com/office/drawing/2014/main" id="{2E5479EC-3009-0C55-ABDA-A8392B018AFE}"/>
              </a:ext>
            </a:extLst>
          </p:cNvPr>
          <p:cNvPicPr>
            <a:picLocks noChangeAspect="1"/>
          </p:cNvPicPr>
          <p:nvPr/>
        </p:nvPicPr>
        <p:blipFill>
          <a:blip r:embed="rId3"/>
          <a:stretch>
            <a:fillRect/>
          </a:stretch>
        </p:blipFill>
        <p:spPr>
          <a:xfrm>
            <a:off x="5911532" y="2599510"/>
            <a:ext cx="5150277" cy="3299826"/>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54477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3631" y="873940"/>
            <a:ext cx="4928291"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dirty="0">
                <a:solidFill>
                  <a:schemeClr val="accent1">
                    <a:lumMod val="75000"/>
                  </a:schemeClr>
                </a:solidFill>
                <a:latin typeface="Abadi" panose="020B0604020104020204" pitchFamily="34" charset="0"/>
                <a:ea typeface="+mj-ea"/>
                <a:cs typeface="+mj-cs"/>
              </a:rPr>
              <a:t>Impression Metrics – Other Impressions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1525" y="2488777"/>
            <a:ext cx="4991629" cy="3677123"/>
          </a:xfrm>
          <a:prstGeom prst="rect">
            <a:avLst/>
          </a:prstGeom>
        </p:spPr>
        <p:txBody>
          <a:bodyPr vert="horz" lIns="91440" tIns="45720" rIns="91440" bIns="45720" rtlCol="0" anchor="ctr">
            <a:normAutofit/>
          </a:bodyPr>
          <a:lstStyle/>
          <a:p>
            <a:pPr>
              <a:spcBef>
                <a:spcPts val="700"/>
              </a:spcBef>
            </a:pPr>
            <a:r>
              <a:rPr lang="en-US" sz="1700" dirty="0">
                <a:latin typeface="Abadi" panose="020B0604020104020204" pitchFamily="34" charset="0"/>
              </a:rPr>
              <a:t>Fan impressions are from users who have liked or followed a Facebook Page (fans) and and non-fan impressions are from those who have not (non-fans).</a:t>
            </a:r>
          </a:p>
          <a:p>
            <a:pPr>
              <a:spcBef>
                <a:spcPts val="700"/>
              </a:spcBef>
            </a:pPr>
            <a:r>
              <a:rPr lang="en-US" sz="1700" dirty="0">
                <a:latin typeface="Abadi" panose="020B0604020104020204" pitchFamily="34" charset="0"/>
              </a:rPr>
              <a:t>Viral impressions are from content that spread rapidly and widely across Facebook. Non-viral impressions are those from the limited audience of the poster’s fan or followership.</a:t>
            </a:r>
          </a:p>
          <a:p>
            <a:pPr>
              <a:spcBef>
                <a:spcPts val="700"/>
              </a:spcBef>
            </a:pPr>
            <a:r>
              <a:rPr lang="en-US" sz="1700" dirty="0">
                <a:latin typeface="Abadi" panose="020B0604020104020204" pitchFamily="34" charset="0"/>
              </a:rPr>
              <a:t>From the regression plots, there is some correlation between each metric and its opposite.</a:t>
            </a:r>
          </a:p>
          <a:p>
            <a:pPr>
              <a:spcBef>
                <a:spcPts val="700"/>
              </a:spcBef>
            </a:pPr>
            <a:r>
              <a:rPr lang="en-US" sz="1700" dirty="0">
                <a:latin typeface="Abadi" panose="020B0604020104020204" pitchFamily="34" charset="0"/>
              </a:rPr>
              <a:t>The trend charts show that a significant amount of the poster’s impressions are from its fans and followers.</a:t>
            </a:r>
          </a:p>
        </p:txBody>
      </p:sp>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8" name="Picture 7" descr="A group of graphs with different colored lines&#10;&#10;Description automatically generated">
            <a:extLst>
              <a:ext uri="{FF2B5EF4-FFF2-40B4-BE49-F238E27FC236}">
                <a16:creationId xmlns:a16="http://schemas.microsoft.com/office/drawing/2014/main" id="{BBA66716-440B-C56C-2E28-E102E06A3C77}"/>
              </a:ext>
            </a:extLst>
          </p:cNvPr>
          <p:cNvPicPr>
            <a:picLocks noChangeAspect="1"/>
          </p:cNvPicPr>
          <p:nvPr/>
        </p:nvPicPr>
        <p:blipFill>
          <a:blip r:embed="rId4"/>
          <a:stretch>
            <a:fillRect/>
          </a:stretch>
        </p:blipFill>
        <p:spPr>
          <a:xfrm>
            <a:off x="6036658" y="354959"/>
            <a:ext cx="5882370" cy="5915212"/>
          </a:xfrm>
          <a:prstGeom prst="rect">
            <a:avLst/>
          </a:prstGeom>
        </p:spPr>
      </p:pic>
    </p:spTree>
    <p:extLst>
      <p:ext uri="{BB962C8B-B14F-4D97-AF65-F5344CB8AC3E}">
        <p14:creationId xmlns:p14="http://schemas.microsoft.com/office/powerpoint/2010/main" val="1532027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Reach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29</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4740969"/>
            <a:ext cx="4282982"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reach and organic reach, other reach metrics are only collected by Facebook.</a:t>
            </a: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5 reach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16533" y="277490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Organic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Non-viral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Fan reach</a:t>
            </a:r>
            <a:endParaRPr lang="en-CA" sz="1600" kern="1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1140D2D7-452B-3011-5813-3AD0789D629A}"/>
              </a:ext>
            </a:extLst>
          </p:cNvPr>
          <p:cNvPicPr>
            <a:picLocks noChangeAspect="1"/>
          </p:cNvPicPr>
          <p:nvPr/>
        </p:nvPicPr>
        <p:blipFill>
          <a:blip r:embed="rId4"/>
          <a:stretch>
            <a:fillRect/>
          </a:stretch>
        </p:blipFill>
        <p:spPr>
          <a:xfrm>
            <a:off x="5745068" y="354959"/>
            <a:ext cx="6136697" cy="5915211"/>
          </a:xfrm>
          <a:prstGeom prst="rect">
            <a:avLst/>
          </a:prstGeom>
        </p:spPr>
      </p:pic>
    </p:spTree>
    <p:extLst>
      <p:ext uri="{BB962C8B-B14F-4D97-AF65-F5344CB8AC3E}">
        <p14:creationId xmlns:p14="http://schemas.microsoft.com/office/powerpoint/2010/main" val="283098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45029" y="2524721"/>
            <a:ext cx="4991629" cy="36771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methodologies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Collection </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Wrangling</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Exploratory Data Analysis with Visualization</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Interactive Visual Analytics with Tableau</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Statistical Analysis</a:t>
            </a:r>
          </a:p>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all results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Exploratory Data Analysis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Interactive Analytics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Statistical Analytics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Report Add">
            <a:extLst>
              <a:ext uri="{FF2B5EF4-FFF2-40B4-BE49-F238E27FC236}">
                <a16:creationId xmlns:a16="http://schemas.microsoft.com/office/drawing/2014/main" id="{E4CC6442-1F74-592D-4EF8-0F3A0B8CE3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Reach Metrics – Reach vs. Organic Reach</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000" dirty="0">
                <a:latin typeface="Abadi" panose="020B0604020104020204" pitchFamily="34" charset="0"/>
              </a:rPr>
              <a:t>Organic reach refers to the number of unique users who have seen a piece of content through unpaid means.</a:t>
            </a:r>
          </a:p>
          <a:p>
            <a:pPr>
              <a:spcBef>
                <a:spcPts val="700"/>
              </a:spcBef>
            </a:pPr>
            <a:r>
              <a:rPr lang="en-US" sz="1000" dirty="0">
                <a:latin typeface="Abadi" panose="020B0604020104020204" pitchFamily="34" charset="0"/>
              </a:rPr>
              <a:t>Reach and organic reach are nearly identical.</a:t>
            </a:r>
          </a:p>
          <a:p>
            <a:pPr>
              <a:spcBef>
                <a:spcPts val="700"/>
              </a:spcBef>
            </a:pPr>
            <a:r>
              <a:rPr lang="en-US" sz="1000" dirty="0">
                <a:latin typeface="Abadi" panose="020B0604020104020204" pitchFamily="34" charset="0"/>
              </a:rPr>
              <a:t>This implies that nearly all reach is organic.</a:t>
            </a:r>
          </a:p>
          <a:p>
            <a:pPr>
              <a:spcBef>
                <a:spcPts val="700"/>
              </a:spcBef>
            </a:pPr>
            <a:r>
              <a:rPr lang="en-US" sz="1000" dirty="0">
                <a:latin typeface="Abadi" panose="020B0604020104020204" pitchFamily="34" charset="0"/>
              </a:rPr>
              <a:t>There are no reach nor organic reach data attributable to LinkedIn.</a:t>
            </a:r>
          </a:p>
          <a:p>
            <a:pPr>
              <a:spcBef>
                <a:spcPts val="700"/>
              </a:spcBef>
            </a:pPr>
            <a:r>
              <a:rPr lang="en-US" sz="1000" dirty="0">
                <a:latin typeface="Abadi" panose="020B0604020104020204" pitchFamily="34" charset="0"/>
              </a:rPr>
              <a:t>Reach has significantly larger values than organic reach due to the large values from Twitter’s potential reach.</a:t>
            </a:r>
          </a:p>
          <a:p>
            <a:pPr>
              <a:spcBef>
                <a:spcPts val="700"/>
              </a:spcBef>
            </a:pPr>
            <a:r>
              <a:rPr lang="en-US" sz="1000" dirty="0">
                <a:latin typeface="Abadi" panose="020B0604020104020204" pitchFamily="34" charset="0"/>
              </a:rPr>
              <a:t>Trend data shows that organic reach is consistently lower than actual reach, reflecting missing data from Twitter.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30</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with a red line and blue line&#10;&#10;Description automatically generated">
            <a:extLst>
              <a:ext uri="{FF2B5EF4-FFF2-40B4-BE49-F238E27FC236}">
                <a16:creationId xmlns:a16="http://schemas.microsoft.com/office/drawing/2014/main" id="{99086DD2-3FA9-A08B-DB81-08DA1F9CE836}"/>
              </a:ext>
            </a:extLst>
          </p:cNvPr>
          <p:cNvPicPr>
            <a:picLocks noChangeAspect="1"/>
          </p:cNvPicPr>
          <p:nvPr/>
        </p:nvPicPr>
        <p:blipFill>
          <a:blip r:embed="rId4"/>
          <a:stretch>
            <a:fillRect/>
          </a:stretch>
        </p:blipFill>
        <p:spPr>
          <a:xfrm>
            <a:off x="562109" y="-17880"/>
            <a:ext cx="11112002" cy="4606064"/>
          </a:xfrm>
          <a:prstGeom prst="rect">
            <a:avLst/>
          </a:prstGeom>
        </p:spPr>
      </p:pic>
    </p:spTree>
    <p:extLst>
      <p:ext uri="{BB962C8B-B14F-4D97-AF65-F5344CB8AC3E}">
        <p14:creationId xmlns:p14="http://schemas.microsoft.com/office/powerpoint/2010/main" val="1721729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Reach Metrics – Other Reach</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31</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graph with a red line and blue line&#10;&#10;Description automatically generated with medium confidence">
            <a:extLst>
              <a:ext uri="{FF2B5EF4-FFF2-40B4-BE49-F238E27FC236}">
                <a16:creationId xmlns:a16="http://schemas.microsoft.com/office/drawing/2014/main" id="{8839B2A6-3FC5-384B-5BBB-18A98D2AFD3D}"/>
              </a:ext>
            </a:extLst>
          </p:cNvPr>
          <p:cNvPicPr>
            <a:picLocks noChangeAspect="1"/>
          </p:cNvPicPr>
          <p:nvPr/>
        </p:nvPicPr>
        <p:blipFill>
          <a:blip r:embed="rId4"/>
          <a:stretch>
            <a:fillRect/>
          </a:stretch>
        </p:blipFill>
        <p:spPr>
          <a:xfrm>
            <a:off x="5738695" y="509570"/>
            <a:ext cx="5956481" cy="5800520"/>
          </a:xfrm>
          <a:prstGeom prst="rect">
            <a:avLst/>
          </a:prstGeom>
        </p:spPr>
      </p:pic>
      <p:graphicFrame>
        <p:nvGraphicFramePr>
          <p:cNvPr id="42" name="Content Placeholder 2">
            <a:extLst>
              <a:ext uri="{FF2B5EF4-FFF2-40B4-BE49-F238E27FC236}">
                <a16:creationId xmlns:a16="http://schemas.microsoft.com/office/drawing/2014/main" id="{819E6CC6-8BF8-1697-55AB-EDF24D541FEB}"/>
              </a:ext>
            </a:extLst>
          </p:cNvPr>
          <p:cNvGraphicFramePr/>
          <p:nvPr/>
        </p:nvGraphicFramePr>
        <p:xfrm>
          <a:off x="590719" y="2330505"/>
          <a:ext cx="4559425" cy="39795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94997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32</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3 engagement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54856" y="3042879"/>
            <a:ext cx="4781574" cy="1010533"/>
          </a:xfrm>
          <a:prstGeom prst="rect">
            <a:avLst/>
          </a:prstGeom>
          <a:noFill/>
        </p:spPr>
        <p:txBody>
          <a:bodyPr wrap="square" numCol="1"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impression</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reach</a:t>
            </a:r>
          </a:p>
        </p:txBody>
      </p:sp>
      <p:pic>
        <p:nvPicPr>
          <p:cNvPr id="12" name="Picture 11" descr="A graph of a box plot&#10;&#10;Description automatically generated">
            <a:extLst>
              <a:ext uri="{FF2B5EF4-FFF2-40B4-BE49-F238E27FC236}">
                <a16:creationId xmlns:a16="http://schemas.microsoft.com/office/drawing/2014/main" id="{647D7ADD-EC61-6DD5-D8B3-F1CB7929B48B}"/>
              </a:ext>
            </a:extLst>
          </p:cNvPr>
          <p:cNvPicPr>
            <a:picLocks noChangeAspect="1"/>
          </p:cNvPicPr>
          <p:nvPr/>
        </p:nvPicPr>
        <p:blipFill>
          <a:blip r:embed="rId4"/>
          <a:stretch>
            <a:fillRect/>
          </a:stretch>
        </p:blipFill>
        <p:spPr>
          <a:xfrm>
            <a:off x="5857875" y="1155002"/>
            <a:ext cx="5857876" cy="4347071"/>
          </a:xfrm>
          <a:prstGeom prst="rect">
            <a:avLst/>
          </a:prstGeom>
        </p:spPr>
      </p:pic>
    </p:spTree>
    <p:extLst>
      <p:ext uri="{BB962C8B-B14F-4D97-AF65-F5344CB8AC3E}">
        <p14:creationId xmlns:p14="http://schemas.microsoft.com/office/powerpoint/2010/main" val="3063521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33</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263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400" dirty="0">
                <a:solidFill>
                  <a:schemeClr val="accent3">
                    <a:lumMod val="25000"/>
                  </a:schemeClr>
                </a:solidFill>
                <a:latin typeface="Abadi" panose="020B0604020104020204" pitchFamily="34" charset="0"/>
              </a:rPr>
              <a:t>Engagement per impressions and engagement per reach reflect the ratio of engagement and impressions/ reach.</a:t>
            </a:r>
          </a:p>
          <a:p>
            <a:pPr marL="0" indent="0" defTabSz="457200">
              <a:lnSpc>
                <a:spcPct val="100000"/>
              </a:lnSpc>
              <a:spcBef>
                <a:spcPts val="700"/>
              </a:spcBef>
              <a:buNone/>
            </a:pPr>
            <a:endParaRPr lang="en-CA" sz="2400" dirty="0">
              <a:solidFill>
                <a:schemeClr val="accent3">
                  <a:lumMod val="25000"/>
                </a:schemeClr>
              </a:solidFill>
              <a:latin typeface="Abadi" panose="020B0604020104020204" pitchFamily="34" charset="0"/>
            </a:endParaRPr>
          </a:p>
        </p:txBody>
      </p:sp>
      <p:pic>
        <p:nvPicPr>
          <p:cNvPr id="11" name="Picture 10" descr="A graph of a graph with blue lines and white text&#10;&#10;Description automatically generated with medium confidence">
            <a:extLst>
              <a:ext uri="{FF2B5EF4-FFF2-40B4-BE49-F238E27FC236}">
                <a16:creationId xmlns:a16="http://schemas.microsoft.com/office/drawing/2014/main" id="{18D3284C-1FE3-D6F0-480D-5952D31B01C4}"/>
              </a:ext>
            </a:extLst>
          </p:cNvPr>
          <p:cNvPicPr>
            <a:picLocks noChangeAspect="1"/>
          </p:cNvPicPr>
          <p:nvPr/>
        </p:nvPicPr>
        <p:blipFill>
          <a:blip r:embed="rId4"/>
          <a:stretch>
            <a:fillRect/>
          </a:stretch>
        </p:blipFill>
        <p:spPr>
          <a:xfrm>
            <a:off x="5696791" y="382392"/>
            <a:ext cx="6136700" cy="5805483"/>
          </a:xfrm>
          <a:prstGeom prst="rect">
            <a:avLst/>
          </a:prstGeom>
        </p:spPr>
      </p:pic>
    </p:spTree>
    <p:extLst>
      <p:ext uri="{BB962C8B-B14F-4D97-AF65-F5344CB8AC3E}">
        <p14:creationId xmlns:p14="http://schemas.microsoft.com/office/powerpoint/2010/main" val="2066515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Engagement Metrics by Hour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When aggregated by Hour, engagements see an upward trend as the day progresses across all engagement metrics. </a:t>
            </a:r>
          </a:p>
          <a:p>
            <a:pPr>
              <a:spcBef>
                <a:spcPts val="1400"/>
              </a:spcBef>
            </a:pPr>
            <a:r>
              <a:rPr lang="en-US" sz="1700" dirty="0">
                <a:latin typeface="Abadi" panose="020B0604020104020204" pitchFamily="34" charset="0"/>
              </a:rPr>
              <a:t>9pm is the Hour for peak impressions and engagements on average.</a:t>
            </a:r>
          </a:p>
          <a:p>
            <a:pPr>
              <a:spcBef>
                <a:spcPts val="1400"/>
              </a:spcBef>
            </a:pPr>
            <a:r>
              <a:rPr lang="en-US" sz="1700" dirty="0">
                <a:latin typeface="Abadi" panose="020B0604020104020204" pitchFamily="34" charset="0"/>
              </a:rPr>
              <a:t>8am and 6pm are the hours of peak reach on average.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34</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pic>
        <p:nvPicPr>
          <p:cNvPr id="12" name="Picture 11" descr="A graph of different types of sales&#10;&#10;Description automatically generated with medium confidence">
            <a:extLst>
              <a:ext uri="{FF2B5EF4-FFF2-40B4-BE49-F238E27FC236}">
                <a16:creationId xmlns:a16="http://schemas.microsoft.com/office/drawing/2014/main" id="{36811169-CF2F-A79B-E999-59EA66C2BEA1}"/>
              </a:ext>
            </a:extLst>
          </p:cNvPr>
          <p:cNvPicPr>
            <a:picLocks noChangeAspect="1"/>
          </p:cNvPicPr>
          <p:nvPr/>
        </p:nvPicPr>
        <p:blipFill>
          <a:blip r:embed="rId4"/>
          <a:stretch>
            <a:fillRect/>
          </a:stretch>
        </p:blipFill>
        <p:spPr>
          <a:xfrm>
            <a:off x="310234" y="455018"/>
            <a:ext cx="6184973" cy="5724095"/>
          </a:xfrm>
          <a:prstGeom prst="rect">
            <a:avLst/>
          </a:prstGeom>
        </p:spPr>
      </p:pic>
    </p:spTree>
    <p:extLst>
      <p:ext uri="{BB962C8B-B14F-4D97-AF65-F5344CB8AC3E}">
        <p14:creationId xmlns:p14="http://schemas.microsoft.com/office/powerpoint/2010/main" val="1671470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Engagement Metrics by Year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When aggregated by Year, engagements are flat across all engagement metrics. </a:t>
            </a:r>
          </a:p>
          <a:p>
            <a:pPr>
              <a:spcBef>
                <a:spcPts val="1400"/>
              </a:spcBef>
            </a:pPr>
            <a:r>
              <a:rPr lang="en-US" sz="1700" dirty="0">
                <a:latin typeface="Abadi" panose="020B0604020104020204" pitchFamily="34" charset="0"/>
              </a:rPr>
              <a:t>2020 is the year for peak impressions on average.</a:t>
            </a:r>
          </a:p>
          <a:p>
            <a:pPr>
              <a:spcBef>
                <a:spcPts val="1400"/>
              </a:spcBef>
            </a:pPr>
            <a:r>
              <a:rPr lang="en-US" sz="1700" dirty="0">
                <a:latin typeface="Abadi" panose="020B0604020104020204" pitchFamily="34" charset="0"/>
              </a:rPr>
              <a:t>2022 is the year for peak engagements on average.</a:t>
            </a:r>
          </a:p>
          <a:p>
            <a:pPr>
              <a:spcBef>
                <a:spcPts val="1400"/>
              </a:spcBef>
            </a:pPr>
            <a:r>
              <a:rPr lang="en-US" sz="1700" dirty="0">
                <a:latin typeface="Abadi" panose="020B0604020104020204" pitchFamily="34" charset="0"/>
              </a:rPr>
              <a:t>2015 is the year of peak reach on average.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pic>
        <p:nvPicPr>
          <p:cNvPr id="7" name="Picture 6" descr="A graph of engagement statistics&#10;&#10;Description automatically generated with medium confidence">
            <a:extLst>
              <a:ext uri="{FF2B5EF4-FFF2-40B4-BE49-F238E27FC236}">
                <a16:creationId xmlns:a16="http://schemas.microsoft.com/office/drawing/2014/main" id="{022C3F03-3E5B-1556-30BA-029C23617E7C}"/>
              </a:ext>
            </a:extLst>
          </p:cNvPr>
          <p:cNvPicPr>
            <a:picLocks noChangeAspect="1"/>
          </p:cNvPicPr>
          <p:nvPr/>
        </p:nvPicPr>
        <p:blipFill>
          <a:blip r:embed="rId4"/>
          <a:stretch>
            <a:fillRect/>
          </a:stretch>
        </p:blipFill>
        <p:spPr>
          <a:xfrm>
            <a:off x="310234" y="401586"/>
            <a:ext cx="6184973" cy="5777528"/>
          </a:xfrm>
          <a:prstGeom prst="rect">
            <a:avLst/>
          </a:prstGeom>
        </p:spPr>
      </p:pic>
    </p:spTree>
    <p:extLst>
      <p:ext uri="{BB962C8B-B14F-4D97-AF65-F5344CB8AC3E}">
        <p14:creationId xmlns:p14="http://schemas.microsoft.com/office/powerpoint/2010/main" val="4271476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Reaction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36</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04722" y="2019108"/>
            <a:ext cx="4741496" cy="89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None/>
            </a:pPr>
            <a:r>
              <a:rPr lang="en-CA" sz="2000" dirty="0">
                <a:solidFill>
                  <a:schemeClr val="accent3">
                    <a:lumMod val="25000"/>
                  </a:schemeClr>
                </a:solidFill>
                <a:latin typeface="Abadi" panose="020B0604020104020204" pitchFamily="34" charset="0"/>
              </a:rPr>
              <a:t>Reaction metrics provide insights into how users are responding to posted content. There are 8 reaction metrics:</a:t>
            </a:r>
          </a:p>
        </p:txBody>
      </p:sp>
      <p:pic>
        <p:nvPicPr>
          <p:cNvPr id="3" name="Picture 2" descr="A graph of a box plot&#10;&#10;Description automatically generated">
            <a:extLst>
              <a:ext uri="{FF2B5EF4-FFF2-40B4-BE49-F238E27FC236}">
                <a16:creationId xmlns:a16="http://schemas.microsoft.com/office/drawing/2014/main" id="{923B52C1-7A39-1B6D-AF96-41B3E9754F63}"/>
              </a:ext>
            </a:extLst>
          </p:cNvPr>
          <p:cNvPicPr>
            <a:picLocks noChangeAspect="1"/>
          </p:cNvPicPr>
          <p:nvPr/>
        </p:nvPicPr>
        <p:blipFill>
          <a:blip r:embed="rId4"/>
          <a:stretch>
            <a:fillRect/>
          </a:stretch>
        </p:blipFill>
        <p:spPr>
          <a:xfrm>
            <a:off x="5696793" y="382391"/>
            <a:ext cx="6197600" cy="5805484"/>
          </a:xfrm>
          <a:prstGeom prst="rect">
            <a:avLst/>
          </a:prstGeom>
        </p:spPr>
      </p:pic>
      <p:sp>
        <p:nvSpPr>
          <p:cNvPr id="8" name="TextBox 7">
            <a:extLst>
              <a:ext uri="{FF2B5EF4-FFF2-40B4-BE49-F238E27FC236}">
                <a16:creationId xmlns:a16="http://schemas.microsoft.com/office/drawing/2014/main" id="{C9A3E9AE-D334-5674-9D4A-70E4DF28C467}"/>
              </a:ext>
            </a:extLst>
          </p:cNvPr>
          <p:cNvSpPr txBox="1"/>
          <p:nvPr/>
        </p:nvSpPr>
        <p:spPr>
          <a:xfrm>
            <a:off x="616533" y="313741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Love reactions</a:t>
            </a:r>
          </a:p>
          <a:p>
            <a:pPr marL="371475" lvl="1" indent="-142875" defTabSz="457200">
              <a:spcBef>
                <a:spcPts val="700"/>
              </a:spcBef>
              <a:buFont typeface="Arial" panose="020B0604020202020204" pitchFamily="34" charset="0"/>
              <a:buChar char="•"/>
            </a:pPr>
            <a:r>
              <a:rPr lang="en-CA" sz="1600" kern="1200" dirty="0" err="1">
                <a:solidFill>
                  <a:schemeClr val="accent3">
                    <a:lumMod val="25000"/>
                  </a:schemeClr>
                </a:solidFill>
                <a:latin typeface="Abadi" panose="020B0604020104020204" pitchFamily="34" charset="0"/>
              </a:rPr>
              <a:t>Haha</a:t>
            </a:r>
            <a:r>
              <a:rPr lang="en-CA" sz="1600" kern="1200" dirty="0">
                <a:solidFill>
                  <a:schemeClr val="accent3">
                    <a:lumMod val="25000"/>
                  </a:schemeClr>
                </a:solidFill>
                <a:latin typeface="Abadi" panose="020B0604020104020204" pitchFamily="34" charset="0"/>
              </a:rPr>
              <a:t>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Wow reactions</a:t>
            </a:r>
          </a:p>
          <a:p>
            <a:pPr marL="371475" lvl="1" indent="-142875" defTabSz="457200">
              <a:spcBef>
                <a:spcPts val="700"/>
              </a:spcBef>
              <a:buFont typeface="Arial" panose="020B0604020202020204" pitchFamily="34" charset="0"/>
              <a:buChar char="•"/>
            </a:pPr>
            <a:r>
              <a:rPr lang="en-CA" sz="1600" dirty="0">
                <a:solidFill>
                  <a:schemeClr val="accent3">
                    <a:lumMod val="25000"/>
                  </a:schemeClr>
                </a:solidFill>
                <a:latin typeface="Abadi" panose="020B0604020104020204" pitchFamily="34" charset="0"/>
              </a:rPr>
              <a:t>Sad reactions</a:t>
            </a:r>
            <a:endParaRPr lang="en-CA" sz="1600" kern="1200" dirty="0">
              <a:solidFill>
                <a:schemeClr val="accent3">
                  <a:lumMod val="25000"/>
                </a:schemeClr>
              </a:solidFill>
              <a:latin typeface="Abadi" panose="020B0604020104020204" pitchFamily="34" charset="0"/>
            </a:endParaRP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Angry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Unique reactions</a:t>
            </a:r>
          </a:p>
        </p:txBody>
      </p:sp>
      <p:sp>
        <p:nvSpPr>
          <p:cNvPr id="9" name="TextBox 8">
            <a:extLst>
              <a:ext uri="{FF2B5EF4-FFF2-40B4-BE49-F238E27FC236}">
                <a16:creationId xmlns:a16="http://schemas.microsoft.com/office/drawing/2014/main" id="{60F3DBC7-D61D-F970-7FE9-E34F72989B1D}"/>
              </a:ext>
            </a:extLst>
          </p:cNvPr>
          <p:cNvSpPr txBox="1"/>
          <p:nvPr/>
        </p:nvSpPr>
        <p:spPr>
          <a:xfrm>
            <a:off x="645065" y="4740969"/>
            <a:ext cx="4282982" cy="646331"/>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reactions and likes, other reaction metrics are only collected by Facebook.</a:t>
            </a:r>
          </a:p>
        </p:txBody>
      </p:sp>
    </p:spTree>
    <p:extLst>
      <p:ext uri="{BB962C8B-B14F-4D97-AF65-F5344CB8AC3E}">
        <p14:creationId xmlns:p14="http://schemas.microsoft.com/office/powerpoint/2010/main" val="3146169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Reaction Metrics – Reactions vs. Likes</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Users use likes to express positive reaction to a post. Reactions allow users to express a wider range of engagement a range of emotions in response to content.</a:t>
            </a:r>
          </a:p>
          <a:p>
            <a:pPr>
              <a:spcBef>
                <a:spcPts val="700"/>
              </a:spcBef>
            </a:pPr>
            <a:r>
              <a:rPr lang="en-US" sz="1800" dirty="0">
                <a:latin typeface="Abadi" panose="020B0604020104020204" pitchFamily="34" charset="0"/>
              </a:rPr>
              <a:t> In our dataset, reactions and likes are identical.</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2" name="Picture 1" descr="A graph of a graph and a graph of a graph&#10;&#10;Description automatically generated">
            <a:extLst>
              <a:ext uri="{FF2B5EF4-FFF2-40B4-BE49-F238E27FC236}">
                <a16:creationId xmlns:a16="http://schemas.microsoft.com/office/drawing/2014/main" id="{941EC1B7-74E2-C905-3663-75BB121DBFDD}"/>
              </a:ext>
            </a:extLst>
          </p:cNvPr>
          <p:cNvPicPr>
            <a:picLocks noChangeAspect="1"/>
          </p:cNvPicPr>
          <p:nvPr/>
        </p:nvPicPr>
        <p:blipFill>
          <a:blip r:embed="rId4"/>
          <a:stretch>
            <a:fillRect/>
          </a:stretch>
        </p:blipFill>
        <p:spPr>
          <a:xfrm>
            <a:off x="517887" y="0"/>
            <a:ext cx="11156223" cy="4588184"/>
          </a:xfrm>
          <a:prstGeom prst="rect">
            <a:avLst/>
          </a:prstGeom>
        </p:spPr>
      </p:pic>
    </p:spTree>
    <p:extLst>
      <p:ext uri="{BB962C8B-B14F-4D97-AF65-F5344CB8AC3E}">
        <p14:creationId xmlns:p14="http://schemas.microsoft.com/office/powerpoint/2010/main" val="3232715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Reaction Metrics – Other Reactions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5278066" cy="3979585"/>
          </a:xfrm>
          <a:prstGeom prst="rect">
            <a:avLst/>
          </a:prstGeom>
        </p:spPr>
        <p:txBody>
          <a:bodyPr vert="horz" lIns="91440" tIns="45720" rIns="91440" bIns="45720" rtlCol="0" anchor="ctr">
            <a:normAutofit/>
          </a:bodyPr>
          <a:lstStyle/>
          <a:p>
            <a:pPr>
              <a:spcBef>
                <a:spcPts val="700"/>
              </a:spcBef>
            </a:pPr>
            <a:r>
              <a:rPr lang="en-US" sz="2000" dirty="0">
                <a:latin typeface="Abadi" panose="020B0604020104020204" pitchFamily="34" charset="0"/>
              </a:rPr>
              <a:t>Apart from love and wow reactions, other reaction metrics have seen an increase in values over time.</a:t>
            </a:r>
          </a:p>
          <a:p>
            <a:pPr>
              <a:spcBef>
                <a:spcPts val="700"/>
              </a:spcBef>
            </a:pPr>
            <a:r>
              <a:rPr lang="en-US" sz="2000" dirty="0">
                <a:latin typeface="Abadi" panose="020B0604020104020204" pitchFamily="34" charset="0"/>
              </a:rPr>
              <a:t>Given the relationship between reactions and engagements, this may imply that the poster’s followers have become more engaging.</a:t>
            </a:r>
          </a:p>
          <a:p>
            <a:pPr>
              <a:spcBef>
                <a:spcPts val="700"/>
              </a:spcBef>
            </a:pPr>
            <a:r>
              <a:rPr lang="en-US" sz="2000" dirty="0">
                <a:latin typeface="Abadi" panose="020B0604020104020204" pitchFamily="34" charset="0"/>
              </a:rPr>
              <a:t>The highest trend increases are from sad and angry reactions. When compared to the word cloud of hashtags from posts with sad reactions greater than the trendline, the cause of this increase is unclear. </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words&#10;&#10;Description automatically generated">
            <a:extLst>
              <a:ext uri="{FF2B5EF4-FFF2-40B4-BE49-F238E27FC236}">
                <a16:creationId xmlns:a16="http://schemas.microsoft.com/office/drawing/2014/main" id="{7CB20222-67CB-0F13-EF47-1C662F293C0A}"/>
              </a:ext>
            </a:extLst>
          </p:cNvPr>
          <p:cNvPicPr>
            <a:picLocks noChangeAspect="1"/>
          </p:cNvPicPr>
          <p:nvPr/>
        </p:nvPicPr>
        <p:blipFill>
          <a:blip r:embed="rId3"/>
          <a:stretch>
            <a:fillRect/>
          </a:stretch>
        </p:blipFill>
        <p:spPr>
          <a:xfrm>
            <a:off x="6849980" y="356813"/>
            <a:ext cx="4751301" cy="2924222"/>
          </a:xfrm>
          <a:prstGeom prst="rect">
            <a:avLst/>
          </a:prstGeom>
        </p:spPr>
      </p:pic>
      <p:sp>
        <p:nvSpPr>
          <p:cNvPr id="42" name="Rectangle 4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graphs showing different reaction&#10;&#10;Description automatically generated">
            <a:extLst>
              <a:ext uri="{FF2B5EF4-FFF2-40B4-BE49-F238E27FC236}">
                <a16:creationId xmlns:a16="http://schemas.microsoft.com/office/drawing/2014/main" id="{74753F38-2656-B13F-9300-DEB1FC346939}"/>
              </a:ext>
            </a:extLst>
          </p:cNvPr>
          <p:cNvPicPr>
            <a:picLocks noChangeAspect="1"/>
          </p:cNvPicPr>
          <p:nvPr/>
        </p:nvPicPr>
        <p:blipFill>
          <a:blip r:embed="rId4"/>
          <a:stretch>
            <a:fillRect/>
          </a:stretch>
        </p:blipFill>
        <p:spPr>
          <a:xfrm>
            <a:off x="6849686" y="3504843"/>
            <a:ext cx="4845488" cy="292358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4265730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Activity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a:bodyPr>
          <a:lstStyle/>
          <a:p>
            <a:pPr marL="0" indent="0">
              <a:spcBef>
                <a:spcPts val="700"/>
              </a:spcBef>
              <a:buNone/>
            </a:pPr>
            <a:r>
              <a:rPr lang="en-US" sz="1900" dirty="0">
                <a:latin typeface="Abadi" panose="020B0604020104020204" pitchFamily="34" charset="0"/>
              </a:rPr>
              <a:t>There are 13 activity metrics. Comments is the only metric common to all and shares is collected by all but Instagram.</a:t>
            </a:r>
          </a:p>
          <a:p>
            <a:pPr marL="0" indent="0">
              <a:spcBef>
                <a:spcPts val="700"/>
              </a:spcBef>
              <a:buNone/>
            </a:pPr>
            <a:endParaRPr lang="en-US" sz="1900" dirty="0">
              <a:latin typeface="Abadi" panose="020B0604020104020204" pitchFamily="34" charset="0"/>
            </a:endParaRPr>
          </a:p>
          <a:p>
            <a:pPr marL="0" indent="0">
              <a:spcBef>
                <a:spcPts val="700"/>
              </a:spcBef>
              <a:buNone/>
            </a:pPr>
            <a:r>
              <a:rPr lang="en-US" sz="1900" dirty="0">
                <a:latin typeface="Abadi" panose="020B0604020104020204" pitchFamily="34" charset="0"/>
              </a:rPr>
              <a:t>Segmented by network, the activity metrics are:</a:t>
            </a:r>
          </a:p>
          <a:p>
            <a:pPr>
              <a:spcBef>
                <a:spcPts val="700"/>
              </a:spcBef>
            </a:pPr>
            <a:r>
              <a:rPr lang="en-US" sz="1900" dirty="0">
                <a:latin typeface="Abadi" panose="020B0604020104020204" pitchFamily="34" charset="0"/>
              </a:rPr>
              <a:t>Facebook – answers, negative feedback, unique comments, unique shares, unique answers, &amp; unique negative feedback.</a:t>
            </a:r>
          </a:p>
          <a:p>
            <a:pPr>
              <a:spcBef>
                <a:spcPts val="700"/>
              </a:spcBef>
            </a:pPr>
            <a:r>
              <a:rPr lang="en-US" sz="1900" dirty="0">
                <a:latin typeface="Abadi" panose="020B0604020104020204" pitchFamily="34" charset="0"/>
              </a:rPr>
              <a:t>Twitter – other engagements, app opens, follows from post, &amp; unfollows from post.</a:t>
            </a:r>
          </a:p>
          <a:p>
            <a:pPr>
              <a:spcBef>
                <a:spcPts val="700"/>
              </a:spcBef>
            </a:pPr>
            <a:r>
              <a:rPr lang="en-US" sz="1900" dirty="0">
                <a:latin typeface="Abadi" panose="020B0604020104020204" pitchFamily="34" charset="0"/>
              </a:rPr>
              <a:t>Instagram – saves.</a:t>
            </a:r>
          </a:p>
        </p:txBody>
      </p:sp>
      <p:pic>
        <p:nvPicPr>
          <p:cNvPr id="9" name="Picture 8" descr="A graph of activity based metrics&#10;&#10;Description automatically generated">
            <a:extLst>
              <a:ext uri="{FF2B5EF4-FFF2-40B4-BE49-F238E27FC236}">
                <a16:creationId xmlns:a16="http://schemas.microsoft.com/office/drawing/2014/main" id="{F5B3254E-BEF8-A63C-0E70-9049D08A2EBD}"/>
              </a:ext>
            </a:extLst>
          </p:cNvPr>
          <p:cNvPicPr>
            <a:picLocks noChangeAspect="1"/>
          </p:cNvPicPr>
          <p:nvPr/>
        </p:nvPicPr>
        <p:blipFill>
          <a:blip r:embed="rId3"/>
          <a:stretch>
            <a:fillRect/>
          </a:stretch>
        </p:blipFill>
        <p:spPr>
          <a:xfrm>
            <a:off x="5911532" y="2373086"/>
            <a:ext cx="5150277" cy="3673151"/>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39097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45029" y="2524721"/>
            <a:ext cx="4991629" cy="36771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background and context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Playhouse Communication is one of Nigeria's leading digital marketing agencies. They combine design and media planning with cutting-edge tech solutions to reimagine what marketing is all about. </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The goal of the project is to decode a treasure trove of social media data for one of their high-profile clients and transform it into game-changing insights.</a:t>
            </a:r>
          </a:p>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Deliverables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determine responses to Key Questions derived during Exploratory Analysis.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use Statistical Analysis to test whether the hypothesis raised from charts are significant and these relationships truly exist.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Make recommendations based on insights generated from Exploratory and Statistical Analysis.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at">
            <a:extLst>
              <a:ext uri="{FF2B5EF4-FFF2-40B4-BE49-F238E27FC236}">
                <a16:creationId xmlns:a16="http://schemas.microsoft.com/office/drawing/2014/main" id="{62018AC7-AF1D-E897-AE24-07DA0D9B8D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5225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Comments &amp; Shares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40</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Comments &amp; shares are slightly correlated. The extension along the 0-axis may represent values from Instagram which does not collect shares data.</a:t>
            </a:r>
          </a:p>
          <a:p>
            <a:pPr defTabSz="457200">
              <a:lnSpc>
                <a:spcPct val="100000"/>
              </a:lnSpc>
              <a:spcBef>
                <a:spcPts val="700"/>
              </a:spcBef>
            </a:pPr>
            <a:r>
              <a:rPr lang="en-CA" sz="2300" dirty="0">
                <a:solidFill>
                  <a:schemeClr val="accent3">
                    <a:lumMod val="25000"/>
                  </a:schemeClr>
                </a:solidFill>
                <a:latin typeface="Abadi" panose="020B0604020104020204" pitchFamily="34" charset="0"/>
              </a:rPr>
              <a:t>The trend of comments and shares are similar, however posts on average have more comments than shares.</a:t>
            </a:r>
          </a:p>
        </p:txBody>
      </p:sp>
      <p:pic>
        <p:nvPicPr>
          <p:cNvPr id="3" name="Picture 2" descr="A graph showing a red line and a blue line&#10;&#10;Description automatically generated">
            <a:extLst>
              <a:ext uri="{FF2B5EF4-FFF2-40B4-BE49-F238E27FC236}">
                <a16:creationId xmlns:a16="http://schemas.microsoft.com/office/drawing/2014/main" id="{3E803D3C-B493-973C-3E59-2D6B7B85D0B6}"/>
              </a:ext>
            </a:extLst>
          </p:cNvPr>
          <p:cNvPicPr>
            <a:picLocks noChangeAspect="1"/>
          </p:cNvPicPr>
          <p:nvPr/>
        </p:nvPicPr>
        <p:blipFill>
          <a:blip r:embed="rId4"/>
          <a:stretch>
            <a:fillRect/>
          </a:stretch>
        </p:blipFill>
        <p:spPr>
          <a:xfrm>
            <a:off x="5696790" y="338538"/>
            <a:ext cx="6184975" cy="5931633"/>
          </a:xfrm>
          <a:prstGeom prst="rect">
            <a:avLst/>
          </a:prstGeom>
        </p:spPr>
      </p:pic>
    </p:spTree>
    <p:extLst>
      <p:ext uri="{BB962C8B-B14F-4D97-AF65-F5344CB8AC3E}">
        <p14:creationId xmlns:p14="http://schemas.microsoft.com/office/powerpoint/2010/main" val="3381892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41</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Trend in answers is on a decline while trends in negative feedback is on the rise.</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Unique comments are also rising while unique shares are declining.</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This may be the result of changing algorithms and user patterns.</a:t>
            </a:r>
          </a:p>
        </p:txBody>
      </p:sp>
      <p:pic>
        <p:nvPicPr>
          <p:cNvPr id="9" name="Picture 8" descr="A graph of different trends&#10;&#10;Description automatically generated with medium confidence">
            <a:extLst>
              <a:ext uri="{FF2B5EF4-FFF2-40B4-BE49-F238E27FC236}">
                <a16:creationId xmlns:a16="http://schemas.microsoft.com/office/drawing/2014/main" id="{22B3EBC6-8C9D-0ECA-43AE-E478B5497441}"/>
              </a:ext>
            </a:extLst>
          </p:cNvPr>
          <p:cNvPicPr>
            <a:picLocks noChangeAspect="1"/>
          </p:cNvPicPr>
          <p:nvPr/>
        </p:nvPicPr>
        <p:blipFill>
          <a:blip r:embed="rId4"/>
          <a:stretch>
            <a:fillRect/>
          </a:stretch>
        </p:blipFill>
        <p:spPr>
          <a:xfrm>
            <a:off x="5745069" y="354959"/>
            <a:ext cx="6136696" cy="5915212"/>
          </a:xfrm>
          <a:prstGeom prst="rect">
            <a:avLst/>
          </a:prstGeom>
        </p:spPr>
      </p:pic>
    </p:spTree>
    <p:extLst>
      <p:ext uri="{BB962C8B-B14F-4D97-AF65-F5344CB8AC3E}">
        <p14:creationId xmlns:p14="http://schemas.microsoft.com/office/powerpoint/2010/main" val="1798031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Twitter</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79873"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42</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072392"/>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600" dirty="0">
                <a:solidFill>
                  <a:schemeClr val="accent3">
                    <a:lumMod val="25000"/>
                  </a:schemeClr>
                </a:solidFill>
                <a:latin typeface="Abadi" panose="020B0604020104020204" pitchFamily="34" charset="0"/>
              </a:rPr>
              <a:t>Trends from all twitter activity metrics are on the decline except unfollows from post which is on the incline.</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is likely due to changing user behaviour on the platform.</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may be the result of changing algorithms and user patterns.</a:t>
            </a:r>
          </a:p>
        </p:txBody>
      </p:sp>
      <p:pic>
        <p:nvPicPr>
          <p:cNvPr id="3" name="Picture 2" descr="A group of graphs showing trends&#10;&#10;Description automatically generated">
            <a:extLst>
              <a:ext uri="{FF2B5EF4-FFF2-40B4-BE49-F238E27FC236}">
                <a16:creationId xmlns:a16="http://schemas.microsoft.com/office/drawing/2014/main" id="{44062A1C-A588-3184-618F-712198007B55}"/>
              </a:ext>
            </a:extLst>
          </p:cNvPr>
          <p:cNvPicPr>
            <a:picLocks noChangeAspect="1"/>
          </p:cNvPicPr>
          <p:nvPr/>
        </p:nvPicPr>
        <p:blipFill>
          <a:blip r:embed="rId4"/>
          <a:stretch>
            <a:fillRect/>
          </a:stretch>
        </p:blipFill>
        <p:spPr>
          <a:xfrm>
            <a:off x="5745068" y="409823"/>
            <a:ext cx="6136697" cy="5860348"/>
          </a:xfrm>
          <a:prstGeom prst="rect">
            <a:avLst/>
          </a:prstGeom>
        </p:spPr>
      </p:pic>
    </p:spTree>
    <p:extLst>
      <p:ext uri="{BB962C8B-B14F-4D97-AF65-F5344CB8AC3E}">
        <p14:creationId xmlns:p14="http://schemas.microsoft.com/office/powerpoint/2010/main" val="2869374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Instagram</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67087" y="6518700"/>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43</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Instagram saves are on the increase on the average despite a decline from the upward trend peak in 2019.</a:t>
            </a:r>
          </a:p>
        </p:txBody>
      </p:sp>
      <p:pic>
        <p:nvPicPr>
          <p:cNvPr id="7" name="Picture 6" descr="A graph with blue dots and red lines&#10;&#10;Description automatically generated">
            <a:extLst>
              <a:ext uri="{FF2B5EF4-FFF2-40B4-BE49-F238E27FC236}">
                <a16:creationId xmlns:a16="http://schemas.microsoft.com/office/drawing/2014/main" id="{757974F4-AB94-1077-535F-4C6A7A7A4F44}"/>
              </a:ext>
            </a:extLst>
          </p:cNvPr>
          <p:cNvPicPr>
            <a:picLocks noChangeAspect="1"/>
          </p:cNvPicPr>
          <p:nvPr/>
        </p:nvPicPr>
        <p:blipFill>
          <a:blip r:embed="rId4"/>
          <a:stretch>
            <a:fillRect/>
          </a:stretch>
        </p:blipFill>
        <p:spPr>
          <a:xfrm>
            <a:off x="5696790" y="354959"/>
            <a:ext cx="6184975" cy="5915212"/>
          </a:xfrm>
          <a:prstGeom prst="rect">
            <a:avLst/>
          </a:prstGeom>
        </p:spPr>
      </p:pic>
    </p:spTree>
    <p:extLst>
      <p:ext uri="{BB962C8B-B14F-4D97-AF65-F5344CB8AC3E}">
        <p14:creationId xmlns:p14="http://schemas.microsoft.com/office/powerpoint/2010/main" val="1337819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accent1">
                    <a:lumMod val="75000"/>
                  </a:schemeClr>
                </a:solidFill>
                <a:latin typeface="Abadi" panose="020B0604020104020204" pitchFamily="34" charset="0"/>
                <a:ea typeface="+mj-ea"/>
                <a:cs typeface="+mj-cs"/>
              </a:rPr>
              <a:t>Click Metrics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193" y="2190432"/>
            <a:ext cx="4559425" cy="3979585"/>
          </a:xfrm>
          <a:prstGeom prst="rect">
            <a:avLst/>
          </a:prstGeom>
        </p:spPr>
        <p:txBody>
          <a:bodyPr vert="horz" lIns="91440" tIns="45720" rIns="91440" bIns="45720" rtlCol="0" anchor="ctr">
            <a:normAutofit/>
          </a:bodyPr>
          <a:lstStyle/>
          <a:p>
            <a:pPr marL="0" indent="0">
              <a:spcBef>
                <a:spcPts val="700"/>
              </a:spcBef>
              <a:buNone/>
            </a:pPr>
            <a:r>
              <a:rPr lang="en-US" sz="1700" dirty="0">
                <a:latin typeface="Abadi" panose="020B0604020104020204" pitchFamily="34" charset="0"/>
              </a:rPr>
              <a:t>There are 15 click metrics. Instagram does not collect any click metrics. Of the remaining network, link clicks and all clicks are tracked by all of them.</a:t>
            </a:r>
          </a:p>
          <a:p>
            <a:pPr marL="0" indent="0">
              <a:spcBef>
                <a:spcPts val="700"/>
              </a:spcBef>
              <a:buNone/>
            </a:pPr>
            <a:endParaRPr lang="en-US" sz="1700" dirty="0">
              <a:latin typeface="Abadi" panose="020B0604020104020204" pitchFamily="34" charset="0"/>
            </a:endParaRPr>
          </a:p>
          <a:p>
            <a:pPr marL="0" indent="0">
              <a:spcBef>
                <a:spcPts val="700"/>
              </a:spcBef>
              <a:buNone/>
            </a:pPr>
            <a:r>
              <a:rPr lang="en-US" sz="1700" dirty="0">
                <a:latin typeface="Abadi" panose="020B0604020104020204" pitchFamily="34" charset="0"/>
              </a:rPr>
              <a:t>Segmented by network, the click metrics are:</a:t>
            </a:r>
          </a:p>
          <a:p>
            <a:pPr>
              <a:spcBef>
                <a:spcPts val="700"/>
              </a:spcBef>
            </a:pPr>
            <a:r>
              <a:rPr lang="en-US" sz="1700" dirty="0">
                <a:latin typeface="Abadi" panose="020B0604020104020204" pitchFamily="34" charset="0"/>
              </a:rPr>
              <a:t>Facebook – other post clicks, post photo view clicks, post video play clicks, unique post clicks, unique post link clicks, unique post photo view clicks, unique post video play clicks &amp; unique other post clicks.</a:t>
            </a:r>
          </a:p>
          <a:p>
            <a:pPr>
              <a:spcBef>
                <a:spcPts val="700"/>
              </a:spcBef>
            </a:pPr>
            <a:r>
              <a:rPr lang="en-US" sz="1700" dirty="0">
                <a:latin typeface="Abadi" panose="020B0604020104020204" pitchFamily="34" charset="0"/>
              </a:rPr>
              <a:t>Twitter – other post clicks, post media clicks, post hashtag clicks, post detail expand clicks, profile clicks &amp; </a:t>
            </a:r>
            <a:r>
              <a:rPr lang="en-US" sz="1700" dirty="0" err="1">
                <a:latin typeface="Abadi" panose="020B0604020104020204" pitchFamily="34" charset="0"/>
              </a:rPr>
              <a:t>bit.ly</a:t>
            </a:r>
            <a:r>
              <a:rPr lang="en-US" sz="1700" dirty="0">
                <a:latin typeface="Abadi" panose="020B0604020104020204" pitchFamily="34" charset="0"/>
              </a:rPr>
              <a:t> link clicks.</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44</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graph of a graph with a number of click-based metrics&#10;&#10;Description automatically generated">
            <a:extLst>
              <a:ext uri="{FF2B5EF4-FFF2-40B4-BE49-F238E27FC236}">
                <a16:creationId xmlns:a16="http://schemas.microsoft.com/office/drawing/2014/main" id="{0CE3D786-ED68-A842-4624-DF43DD448C1E}"/>
              </a:ext>
            </a:extLst>
          </p:cNvPr>
          <p:cNvPicPr>
            <a:picLocks noChangeAspect="1"/>
          </p:cNvPicPr>
          <p:nvPr/>
        </p:nvPicPr>
        <p:blipFill>
          <a:blip r:embed="rId4"/>
          <a:stretch>
            <a:fillRect/>
          </a:stretch>
        </p:blipFill>
        <p:spPr>
          <a:xfrm>
            <a:off x="5787702" y="509570"/>
            <a:ext cx="5843743" cy="5807144"/>
          </a:xfrm>
          <a:prstGeom prst="rect">
            <a:avLst/>
          </a:prstGeom>
        </p:spPr>
      </p:pic>
    </p:spTree>
    <p:extLst>
      <p:ext uri="{BB962C8B-B14F-4D97-AF65-F5344CB8AC3E}">
        <p14:creationId xmlns:p14="http://schemas.microsoft.com/office/powerpoint/2010/main" val="1841227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Click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86170"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45</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The trend for clicks on posts (possibly to read more) is on the rise, but the trend for link and video post clicks are on the decline.</a:t>
            </a:r>
          </a:p>
          <a:p>
            <a:pPr>
              <a:spcBef>
                <a:spcPts val="700"/>
              </a:spcBef>
            </a:pPr>
            <a:r>
              <a:rPr lang="en-US" sz="1800" dirty="0">
                <a:latin typeface="Abadi" panose="020B0604020104020204" pitchFamily="34" charset="0"/>
              </a:rPr>
              <a:t>This may be because the poster’s Facebook fans either prefer text posts to video / link posts and/ or text posts are cheaper on user data than other posts.</a:t>
            </a:r>
          </a:p>
          <a:p>
            <a:pPr>
              <a:spcBef>
                <a:spcPts val="700"/>
              </a:spcBef>
            </a:pPr>
            <a:r>
              <a:rPr lang="en-US" sz="1800" dirty="0">
                <a:latin typeface="Abadi" panose="020B0604020104020204" pitchFamily="34" charset="0"/>
              </a:rPr>
              <a:t>The poster must have a posting strategy for each social media network that includes how its user base engages with the platform.</a:t>
            </a:r>
          </a:p>
          <a:p>
            <a:pPr defTabSz="457200">
              <a:lnSpc>
                <a:spcPct val="100000"/>
              </a:lnSpc>
              <a:spcBef>
                <a:spcPts val="700"/>
              </a:spcBef>
            </a:pPr>
            <a:endParaRPr lang="en-CA" sz="18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4D16C673-4234-95CD-ACE3-C8DCE4F8FD9B}"/>
              </a:ext>
            </a:extLst>
          </p:cNvPr>
          <p:cNvPicPr>
            <a:picLocks noChangeAspect="1"/>
          </p:cNvPicPr>
          <p:nvPr/>
        </p:nvPicPr>
        <p:blipFill>
          <a:blip r:embed="rId4"/>
          <a:stretch>
            <a:fillRect/>
          </a:stretch>
        </p:blipFill>
        <p:spPr>
          <a:xfrm>
            <a:off x="5696791" y="354959"/>
            <a:ext cx="6184973" cy="5915212"/>
          </a:xfrm>
          <a:prstGeom prst="rect">
            <a:avLst/>
          </a:prstGeom>
        </p:spPr>
      </p:pic>
    </p:spTree>
    <p:extLst>
      <p:ext uri="{BB962C8B-B14F-4D97-AF65-F5344CB8AC3E}">
        <p14:creationId xmlns:p14="http://schemas.microsoft.com/office/powerpoint/2010/main" val="1389804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Click Metrics – Twitter</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Most twitter click trends are flat. </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Media clicks trend is on the decline, facing a sharp decline from 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Hashtag clicks is trending slightly upward, which is line with how users use Twitter.</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46</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9" name="Picture 8" descr="A graph of different trends&#10;&#10;Description automatically generated with medium confidence">
            <a:extLst>
              <a:ext uri="{FF2B5EF4-FFF2-40B4-BE49-F238E27FC236}">
                <a16:creationId xmlns:a16="http://schemas.microsoft.com/office/drawing/2014/main" id="{6B5BF252-9BBB-06B7-CA8C-DA7B91B610B7}"/>
              </a:ext>
            </a:extLst>
          </p:cNvPr>
          <p:cNvPicPr>
            <a:picLocks noChangeAspect="1"/>
          </p:cNvPicPr>
          <p:nvPr/>
        </p:nvPicPr>
        <p:blipFill>
          <a:blip r:embed="rId4"/>
          <a:stretch>
            <a:fillRect/>
          </a:stretch>
        </p:blipFill>
        <p:spPr>
          <a:xfrm>
            <a:off x="533400" y="-2540"/>
            <a:ext cx="11216234" cy="4588184"/>
          </a:xfrm>
          <a:prstGeom prst="rect">
            <a:avLst/>
          </a:prstGeom>
        </p:spPr>
      </p:pic>
    </p:spTree>
    <p:extLst>
      <p:ext uri="{BB962C8B-B14F-4D97-AF65-F5344CB8AC3E}">
        <p14:creationId xmlns:p14="http://schemas.microsoft.com/office/powerpoint/2010/main" val="52941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User-Based Metrics</a:t>
            </a:r>
          </a:p>
        </p:txBody>
      </p:sp>
      <p:sp>
        <p:nvSpPr>
          <p:cNvPr id="26" name="Rectangle 2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facebook trend&#10;&#10;Description automatically generated with medium confidence">
            <a:extLst>
              <a:ext uri="{FF2B5EF4-FFF2-40B4-BE49-F238E27FC236}">
                <a16:creationId xmlns:a16="http://schemas.microsoft.com/office/drawing/2014/main" id="{D864F426-79C7-6A7E-7557-9825CD495A62}"/>
              </a:ext>
            </a:extLst>
          </p:cNvPr>
          <p:cNvPicPr>
            <a:picLocks noChangeAspect="1"/>
          </p:cNvPicPr>
          <p:nvPr/>
        </p:nvPicPr>
        <p:blipFill>
          <a:blip r:embed="rId3"/>
          <a:stretch>
            <a:fillRect/>
          </a:stretch>
        </p:blipFill>
        <p:spPr>
          <a:xfrm>
            <a:off x="1122289" y="364143"/>
            <a:ext cx="4568616" cy="3426462"/>
          </a:xfrm>
          <a:prstGeom prst="rect">
            <a:avLst/>
          </a:prstGeom>
        </p:spPr>
      </p:pic>
      <p:pic>
        <p:nvPicPr>
          <p:cNvPr id="7" name="Picture 6" descr="A graph of a box plot&#10;&#10;Description automatically generated">
            <a:extLst>
              <a:ext uri="{FF2B5EF4-FFF2-40B4-BE49-F238E27FC236}">
                <a16:creationId xmlns:a16="http://schemas.microsoft.com/office/drawing/2014/main" id="{D270BDEF-AF0B-4624-2040-713DB64F116A}"/>
              </a:ext>
            </a:extLst>
          </p:cNvPr>
          <p:cNvPicPr>
            <a:picLocks noChangeAspect="1"/>
          </p:cNvPicPr>
          <p:nvPr/>
        </p:nvPicPr>
        <p:blipFill>
          <a:blip r:embed="rId4"/>
          <a:stretch>
            <a:fillRect/>
          </a:stretch>
        </p:blipFill>
        <p:spPr>
          <a:xfrm>
            <a:off x="6297264" y="457201"/>
            <a:ext cx="5136795" cy="3333404"/>
          </a:xfrm>
          <a:prstGeom prst="rect">
            <a:avLst/>
          </a:prstGeom>
        </p:spPr>
      </p:pic>
      <p:sp>
        <p:nvSpPr>
          <p:cNvPr id="30" name="Rectangle 2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User based metrics are only tracked by Facebook.</a:t>
            </a:r>
          </a:p>
          <a:p>
            <a:pPr>
              <a:spcBef>
                <a:spcPts val="1400"/>
              </a:spcBef>
            </a:pPr>
            <a:r>
              <a:rPr lang="en-US" sz="1700" dirty="0">
                <a:latin typeface="Abadi" panose="020B0604020104020204" pitchFamily="34" charset="0"/>
              </a:rPr>
              <a:t>All these metrics are on an upward trajectory, implying that the poster’s followers are increasingly engaging with the content on its page.</a:t>
            </a:r>
          </a:p>
          <a:p>
            <a:pPr>
              <a:spcBef>
                <a:spcPts val="1400"/>
              </a:spcBef>
            </a:pPr>
            <a:r>
              <a:rPr lang="en-US" sz="1700" dirty="0">
                <a:latin typeface="Abadi" panose="020B0604020104020204" pitchFamily="34" charset="0"/>
              </a:rPr>
              <a:t>Across all metrics, there is a significant spike in values between 2018 and 2020. This reflects a trend across many other metrics.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041856" y="2944090"/>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Video Metrics</a:t>
            </a:r>
          </a:p>
        </p:txBody>
      </p:sp>
      <p:sp>
        <p:nvSpPr>
          <p:cNvPr id="13" name="Rectangle 1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75262" y="6545630"/>
            <a:ext cx="1420884" cy="208035"/>
          </a:xfrm>
        </p:spPr>
        <p:txBody>
          <a:bodyPr/>
          <a:lstStyle/>
          <a:p>
            <a:pPr defTabSz="466344">
              <a:spcAft>
                <a:spcPts val="600"/>
              </a:spcAft>
            </a:pPr>
            <a:fld id="{5075537C-CA84-1446-933C-8E9D027F9201}" type="slidenum">
              <a:rPr lang="en-US" sz="816" kern="1200">
                <a:solidFill>
                  <a:srgbClr val="1C7DDB"/>
                </a:solidFill>
                <a:latin typeface="Abadi" panose="020B0604020104020204" pitchFamily="34" charset="0"/>
                <a:ea typeface="+mn-ea"/>
                <a:cs typeface="+mn-cs"/>
              </a:rPr>
              <a:pPr defTabSz="466344">
                <a:spcAft>
                  <a:spcPts val="600"/>
                </a:spcAft>
              </a:pPr>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499" y="572531"/>
            <a:ext cx="5047884" cy="719556"/>
          </a:xfrm>
          <a:prstGeom prst="rect">
            <a:avLst/>
          </a:prstGeom>
        </p:spPr>
        <p:txBody>
          <a:bodyPr>
            <a:normAutofit lnSpcReduction="10000"/>
          </a:bodyPr>
          <a:lstStyle/>
          <a:p>
            <a:pPr marL="116586" indent="-116586" defTabSz="466344">
              <a:lnSpc>
                <a:spcPct val="100000"/>
              </a:lnSpc>
              <a:spcBef>
                <a:spcPts val="714"/>
              </a:spcBef>
            </a:pPr>
            <a:r>
              <a:rPr lang="en-US" sz="1400" kern="1200" dirty="0">
                <a:solidFill>
                  <a:schemeClr val="accent3">
                    <a:lumMod val="25000"/>
                  </a:schemeClr>
                </a:solidFill>
                <a:latin typeface="Abadi" panose="020B0604020104020204" pitchFamily="34" charset="0"/>
                <a:ea typeface="+mn-ea"/>
                <a:cs typeface="+mn-cs"/>
              </a:rPr>
              <a:t>There are 32 video metrics all of which are tracked by Facebook except media views, which is only tracked by Twitter.</a:t>
            </a:r>
            <a:endParaRPr lang="en-US" sz="14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BBA5E49C-B40D-DF1F-F57D-32E15D4ECF70}"/>
              </a:ext>
            </a:extLst>
          </p:cNvPr>
          <p:cNvPicPr>
            <a:picLocks noChangeAspect="1"/>
          </p:cNvPicPr>
          <p:nvPr/>
        </p:nvPicPr>
        <p:blipFill>
          <a:blip r:embed="rId3"/>
          <a:stretch>
            <a:fillRect/>
          </a:stretch>
        </p:blipFill>
        <p:spPr>
          <a:xfrm>
            <a:off x="496823" y="1292087"/>
            <a:ext cx="6009368" cy="49933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49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graph&#10;&#10;Description automatically generated">
            <a:extLst>
              <a:ext uri="{FF2B5EF4-FFF2-40B4-BE49-F238E27FC236}">
                <a16:creationId xmlns:a16="http://schemas.microsoft.com/office/drawing/2014/main" id="{9A661686-F216-B713-2C91-AE0623D32670}"/>
              </a:ext>
            </a:extLst>
          </p:cNvPr>
          <p:cNvPicPr>
            <a:picLocks noChangeAspect="1"/>
          </p:cNvPicPr>
          <p:nvPr/>
        </p:nvPicPr>
        <p:blipFill>
          <a:blip r:embed="rId4"/>
          <a:stretch>
            <a:fillRect/>
          </a:stretch>
        </p:blipFill>
        <p:spPr>
          <a:xfrm>
            <a:off x="5248168" y="2502158"/>
            <a:ext cx="5797613" cy="3639450"/>
          </a:xfrm>
          <a:prstGeom prst="rect">
            <a:avLst/>
          </a:prstGeom>
        </p:spPr>
      </p:pic>
    </p:spTree>
    <p:extLst>
      <p:ext uri="{BB962C8B-B14F-4D97-AF65-F5344CB8AC3E}">
        <p14:creationId xmlns:p14="http://schemas.microsoft.com/office/powerpoint/2010/main" val="3849439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400" kern="1200" dirty="0">
                <a:solidFill>
                  <a:schemeClr val="accent1">
                    <a:lumMod val="75000"/>
                  </a:schemeClr>
                </a:solidFill>
                <a:latin typeface="Abadi" panose="020B0604020104020204" pitchFamily="34" charset="0"/>
                <a:ea typeface="+mj-ea"/>
                <a:cs typeface="+mj-cs"/>
              </a:rPr>
              <a:t>Section 1</a:t>
            </a:r>
            <a:br>
              <a:rPr lang="en-US" sz="5400" kern="1200" dirty="0">
                <a:solidFill>
                  <a:schemeClr val="accent1">
                    <a:lumMod val="75000"/>
                  </a:schemeClr>
                </a:solidFill>
                <a:latin typeface="Abadi" panose="020B0604020104020204" pitchFamily="34" charset="0"/>
                <a:ea typeface="+mj-ea"/>
                <a:cs typeface="+mj-cs"/>
              </a:rPr>
            </a:br>
            <a:br>
              <a:rPr lang="en-US" sz="5400" kern="1200" dirty="0">
                <a:solidFill>
                  <a:schemeClr val="accent1">
                    <a:lumMod val="75000"/>
                  </a:schemeClr>
                </a:solidFill>
                <a:latin typeface="Abadi" panose="020B0604020104020204" pitchFamily="34" charset="0"/>
                <a:ea typeface="+mj-ea"/>
                <a:cs typeface="+mj-cs"/>
              </a:rPr>
            </a:b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302077795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 2</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50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graph&#10;&#10;Description automatically generated">
            <a:extLst>
              <a:ext uri="{FF2B5EF4-FFF2-40B4-BE49-F238E27FC236}">
                <a16:creationId xmlns:a16="http://schemas.microsoft.com/office/drawing/2014/main" id="{EE9E9817-9BC9-B400-E71A-7CC47D5FFBFB}"/>
              </a:ext>
            </a:extLst>
          </p:cNvPr>
          <p:cNvPicPr>
            <a:picLocks noChangeAspect="1"/>
          </p:cNvPicPr>
          <p:nvPr/>
        </p:nvPicPr>
        <p:blipFill>
          <a:blip r:embed="rId4"/>
          <a:stretch>
            <a:fillRect/>
          </a:stretch>
        </p:blipFill>
        <p:spPr>
          <a:xfrm>
            <a:off x="5114900" y="2502158"/>
            <a:ext cx="5752153" cy="3639451"/>
          </a:xfrm>
          <a:prstGeom prst="rect">
            <a:avLst/>
          </a:prstGeom>
        </p:spPr>
      </p:pic>
    </p:spTree>
    <p:extLst>
      <p:ext uri="{BB962C8B-B14F-4D97-AF65-F5344CB8AC3E}">
        <p14:creationId xmlns:p14="http://schemas.microsoft.com/office/powerpoint/2010/main" val="1472040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Twitter</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530898"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Twitter media view trends are on the upward incline. This is contrasted with post media clicks which are on the decline.</a:t>
            </a:r>
          </a:p>
          <a:p>
            <a:pPr>
              <a:spcBef>
                <a:spcPts val="700"/>
              </a:spcBef>
            </a:pPr>
            <a:r>
              <a:rPr lang="en-US" sz="1900" dirty="0">
                <a:latin typeface="Abadi" panose="020B0604020104020204" pitchFamily="34" charset="0"/>
              </a:rPr>
              <a:t>Media clicks and media views are positively correlated yet move in negative direction over time. </a:t>
            </a:r>
          </a:p>
          <a:p>
            <a:pPr>
              <a:spcBef>
                <a:spcPts val="700"/>
              </a:spcBef>
            </a:pPr>
            <a:r>
              <a:rPr lang="en-US" sz="1900" dirty="0">
                <a:latin typeface="Abadi" panose="020B0604020104020204" pitchFamily="34" charset="0"/>
              </a:rPr>
              <a:t>The trendlines for both metrics are similar but there is a slight downtrend in media clicks trend.</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51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5" name="Picture 14" descr="A screenshot of a graph&#10;&#10;Description automatically generated">
            <a:extLst>
              <a:ext uri="{FF2B5EF4-FFF2-40B4-BE49-F238E27FC236}">
                <a16:creationId xmlns:a16="http://schemas.microsoft.com/office/drawing/2014/main" id="{7AC962E7-6E3F-8ABE-3DE2-7F6BE58EF75E}"/>
              </a:ext>
            </a:extLst>
          </p:cNvPr>
          <p:cNvPicPr>
            <a:picLocks noChangeAspect="1"/>
          </p:cNvPicPr>
          <p:nvPr/>
        </p:nvPicPr>
        <p:blipFill>
          <a:blip r:embed="rId4"/>
          <a:stretch>
            <a:fillRect/>
          </a:stretch>
        </p:blipFill>
        <p:spPr>
          <a:xfrm>
            <a:off x="5412664" y="2502159"/>
            <a:ext cx="5833268" cy="3544078"/>
          </a:xfrm>
          <a:prstGeom prst="rect">
            <a:avLst/>
          </a:prstGeom>
        </p:spPr>
      </p:pic>
    </p:spTree>
    <p:extLst>
      <p:ext uri="{BB962C8B-B14F-4D97-AF65-F5344CB8AC3E}">
        <p14:creationId xmlns:p14="http://schemas.microsoft.com/office/powerpoint/2010/main" val="715742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3</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Key Questions Addressed in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1164810088"/>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Are Impressions Seasonal?</a:t>
            </a:r>
          </a:p>
        </p:txBody>
      </p:sp>
      <p:sp>
        <p:nvSpPr>
          <p:cNvPr id="27" name="Rectangle 2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marL="116586">
              <a:spcBef>
                <a:spcPts val="714"/>
              </a:spcBef>
            </a:pPr>
            <a:r>
              <a:rPr lang="en-US" sz="1800" dirty="0">
                <a:latin typeface="Abadi" panose="020B0604020104020204" pitchFamily="34" charset="0"/>
              </a:rPr>
              <a:t>When grouped by months, Impressions seem to be on an upward trend between November and April (the dry months in Nigeria’s seasonal calendar), with the exception of a dip in February.</a:t>
            </a:r>
          </a:p>
          <a:p>
            <a:pPr marL="116586">
              <a:spcBef>
                <a:spcPts val="714"/>
              </a:spcBef>
            </a:pPr>
            <a:r>
              <a:rPr lang="en-US" sz="1800" dirty="0">
                <a:latin typeface="Abadi" panose="020B0604020104020204" pitchFamily="34" charset="0"/>
              </a:rPr>
              <a:t>The lowest months for impressions are the months between May and November (the wet months in Nigeria’s seasonal calendar), with exception of a peak in July.</a:t>
            </a:r>
          </a:p>
          <a:p>
            <a:pPr marL="116586">
              <a:spcBef>
                <a:spcPts val="714"/>
              </a:spcBef>
            </a:pPr>
            <a:r>
              <a:rPr lang="en-US" sz="1800" dirty="0">
                <a:latin typeface="Abadi" panose="020B0604020104020204" pitchFamily="34" charset="0"/>
              </a:rPr>
              <a:t>This implies that impressions are seasonal.</a:t>
            </a:r>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53</a:t>
            </a:fld>
            <a:endParaRPr lang="en-US" sz="1200">
              <a:solidFill>
                <a:prstClr val="black">
                  <a:tint val="75000"/>
                </a:prstClr>
              </a:solidFill>
              <a:latin typeface="Calibri" panose="020F0502020204030204"/>
            </a:endParaRPr>
          </a:p>
        </p:txBody>
      </p:sp>
      <p:pic>
        <p:nvPicPr>
          <p:cNvPr id="6" name="Picture 5" descr="A graph with blue lines and dots&#10;&#10;Description automatically generated">
            <a:extLst>
              <a:ext uri="{FF2B5EF4-FFF2-40B4-BE49-F238E27FC236}">
                <a16:creationId xmlns:a16="http://schemas.microsoft.com/office/drawing/2014/main" id="{202B9558-ECAD-4892-5476-1EEFA5506E57}"/>
              </a:ext>
            </a:extLst>
          </p:cNvPr>
          <p:cNvPicPr>
            <a:picLocks noChangeAspect="1"/>
          </p:cNvPicPr>
          <p:nvPr/>
        </p:nvPicPr>
        <p:blipFill>
          <a:blip r:embed="rId3"/>
          <a:stretch>
            <a:fillRect/>
          </a:stretch>
        </p:blipFill>
        <p:spPr>
          <a:xfrm>
            <a:off x="5696790" y="587829"/>
            <a:ext cx="6136701" cy="5654910"/>
          </a:xfrm>
          <a:prstGeom prst="rect">
            <a:avLst/>
          </a:prstGeom>
        </p:spPr>
      </p:pic>
      <p:sp>
        <p:nvSpPr>
          <p:cNvPr id="9" name="TextBox 8">
            <a:extLst>
              <a:ext uri="{FF2B5EF4-FFF2-40B4-BE49-F238E27FC236}">
                <a16:creationId xmlns:a16="http://schemas.microsoft.com/office/drawing/2014/main" id="{A2ED8309-4AC7-C7B6-305C-9A7CE9163854}"/>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1604956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What trends favor virality?</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blue lines and numbers&#10;&#10;Description automatically generated">
            <a:extLst>
              <a:ext uri="{FF2B5EF4-FFF2-40B4-BE49-F238E27FC236}">
                <a16:creationId xmlns:a16="http://schemas.microsoft.com/office/drawing/2014/main" id="{2F904002-35C7-D47B-6023-1ACBF98619D6}"/>
              </a:ext>
            </a:extLst>
          </p:cNvPr>
          <p:cNvPicPr>
            <a:picLocks noChangeAspect="1"/>
          </p:cNvPicPr>
          <p:nvPr/>
        </p:nvPicPr>
        <p:blipFill>
          <a:blip r:embed="rId3"/>
          <a:stretch>
            <a:fillRect/>
          </a:stretch>
        </p:blipFill>
        <p:spPr>
          <a:xfrm>
            <a:off x="4534287" y="159025"/>
            <a:ext cx="3075033" cy="3792407"/>
          </a:xfrm>
          <a:prstGeom prst="rect">
            <a:avLst/>
          </a:prstGeom>
        </p:spPr>
      </p:pic>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fontScale="92500" lnSpcReduction="10000"/>
          </a:bodyPr>
          <a:lstStyle/>
          <a:p>
            <a:pPr marL="116586">
              <a:spcBef>
                <a:spcPts val="714"/>
              </a:spcBef>
            </a:pPr>
            <a:r>
              <a:rPr lang="en-US" sz="1800" dirty="0">
                <a:latin typeface="Abadi" panose="020B0604020104020204" pitchFamily="34" charset="0"/>
              </a:rPr>
              <a:t>Virality is not strongly correlated with word or character counts.</a:t>
            </a:r>
          </a:p>
          <a:p>
            <a:pPr marL="116586">
              <a:spcBef>
                <a:spcPts val="714"/>
              </a:spcBef>
            </a:pPr>
            <a:r>
              <a:rPr lang="en-US" sz="1800" dirty="0">
                <a:latin typeface="Abadi" panose="020B0604020104020204" pitchFamily="34" charset="0"/>
              </a:rPr>
              <a:t>On average the most viral posts are those made around 9pm. </a:t>
            </a:r>
          </a:p>
          <a:p>
            <a:pPr marL="116586">
              <a:spcBef>
                <a:spcPts val="714"/>
              </a:spcBef>
            </a:pPr>
            <a:r>
              <a:rPr lang="en-US" sz="1800" dirty="0">
                <a:latin typeface="Abadi" panose="020B0604020104020204" pitchFamily="34" charset="0"/>
              </a:rPr>
              <a:t>Impressions, reach and all clicks are positively correlated with virality. However, this does not tell us which variable is dependent on the other.</a:t>
            </a:r>
          </a:p>
          <a:p>
            <a:pPr marL="116586">
              <a:spcBef>
                <a:spcPts val="714"/>
              </a:spcBef>
            </a:pPr>
            <a:r>
              <a:rPr lang="en-US" sz="1800" dirty="0">
                <a:latin typeface="Abadi" panose="020B0604020104020204" pitchFamily="34" charset="0"/>
              </a:rPr>
              <a:t>Expanding impressions, reach and posting interesting content during evening time generally seems to positively favour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54</a:t>
            </a:fld>
            <a:endParaRPr lang="en-US" sz="1200">
              <a:solidFill>
                <a:schemeClr val="tx1">
                  <a:tint val="75000"/>
                </a:schemeClr>
              </a:solidFill>
              <a:latin typeface="+mn-lt"/>
            </a:endParaRPr>
          </a:p>
        </p:txBody>
      </p:sp>
      <p:pic>
        <p:nvPicPr>
          <p:cNvPr id="11" name="Picture 10" descr="A graph of different types of graphs&#10;&#10;Description automatically generated with medium confidence">
            <a:extLst>
              <a:ext uri="{FF2B5EF4-FFF2-40B4-BE49-F238E27FC236}">
                <a16:creationId xmlns:a16="http://schemas.microsoft.com/office/drawing/2014/main" id="{0FA21D14-FCC3-1641-0BEE-1CAD685E9A78}"/>
              </a:ext>
            </a:extLst>
          </p:cNvPr>
          <p:cNvPicPr>
            <a:picLocks noChangeAspect="1"/>
          </p:cNvPicPr>
          <p:nvPr/>
        </p:nvPicPr>
        <p:blipFill>
          <a:blip r:embed="rId4"/>
          <a:stretch>
            <a:fillRect/>
          </a:stretch>
        </p:blipFill>
        <p:spPr>
          <a:xfrm>
            <a:off x="7868265" y="159025"/>
            <a:ext cx="3667891" cy="3792407"/>
          </a:xfrm>
          <a:prstGeom prst="rect">
            <a:avLst/>
          </a:prstGeom>
        </p:spPr>
      </p:pic>
      <p:pic>
        <p:nvPicPr>
          <p:cNvPr id="12" name="Picture 11" descr="A graph of a comparison between two people&#10;&#10;Description automatically generated with medium confidence">
            <a:extLst>
              <a:ext uri="{FF2B5EF4-FFF2-40B4-BE49-F238E27FC236}">
                <a16:creationId xmlns:a16="http://schemas.microsoft.com/office/drawing/2014/main" id="{6D31E1A5-B676-31B2-7951-6EE7EA90806C}"/>
              </a:ext>
            </a:extLst>
          </p:cNvPr>
          <p:cNvPicPr>
            <a:picLocks noChangeAspect="1"/>
          </p:cNvPicPr>
          <p:nvPr/>
        </p:nvPicPr>
        <p:blipFill>
          <a:blip r:embed="rId5"/>
          <a:stretch>
            <a:fillRect/>
          </a:stretch>
        </p:blipFill>
        <p:spPr>
          <a:xfrm>
            <a:off x="988571" y="188421"/>
            <a:ext cx="3075034" cy="3717194"/>
          </a:xfrm>
          <a:prstGeom prst="rect">
            <a:avLst/>
          </a:prstGeom>
        </p:spPr>
      </p:pic>
      <p:sp>
        <p:nvSpPr>
          <p:cNvPr id="13" name="TextBox 12">
            <a:extLst>
              <a:ext uri="{FF2B5EF4-FFF2-40B4-BE49-F238E27FC236}">
                <a16:creationId xmlns:a16="http://schemas.microsoft.com/office/drawing/2014/main" id="{7EB72AF1-FC84-0992-EACB-5FED338F408E}"/>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6"/>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361505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What Hashtags follow Above Average Viral Posts</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714"/>
              </a:spcBef>
            </a:pPr>
            <a:r>
              <a:rPr lang="en-US" sz="1800" dirty="0">
                <a:latin typeface="Abadi" panose="020B0604020104020204" pitchFamily="34" charset="0"/>
              </a:rPr>
              <a:t>The word cloud of hashtags for posts with viral values in excess of the average looks no different than the general word cloud for hashtags of the whole dataset.</a:t>
            </a:r>
          </a:p>
          <a:p>
            <a:pPr marL="116586">
              <a:spcBef>
                <a:spcPts val="714"/>
              </a:spcBef>
            </a:pPr>
            <a:r>
              <a:rPr lang="en-US" sz="1800" dirty="0">
                <a:latin typeface="Abadi" panose="020B0604020104020204" pitchFamily="34" charset="0"/>
              </a:rPr>
              <a:t>This may imply that hashtags are not a clear indicator of virality.</a:t>
            </a:r>
          </a:p>
          <a:p>
            <a:pPr marL="116586">
              <a:spcBef>
                <a:spcPts val="714"/>
              </a:spcBef>
            </a:pPr>
            <a:r>
              <a:rPr lang="en-US" sz="1800" dirty="0">
                <a:latin typeface="Abadi" panose="020B0604020104020204" pitchFamily="34" charset="0"/>
              </a:rPr>
              <a:t>However, more viral posts have about 6 hashtags.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55</a:t>
            </a:fld>
            <a:endParaRPr lang="en-US" sz="1200">
              <a:solidFill>
                <a:schemeClr val="tx1">
                  <a:tint val="75000"/>
                </a:schemeClr>
              </a:solidFill>
              <a:latin typeface="+mn-lt"/>
            </a:endParaRPr>
          </a:p>
        </p:txBody>
      </p:sp>
      <p:pic>
        <p:nvPicPr>
          <p:cNvPr id="16" name="Picture 15" descr="A close up of words&#10;&#10;Description automatically generated">
            <a:extLst>
              <a:ext uri="{FF2B5EF4-FFF2-40B4-BE49-F238E27FC236}">
                <a16:creationId xmlns:a16="http://schemas.microsoft.com/office/drawing/2014/main" id="{03D6A268-BCE5-B476-CD0A-7C1FBE1D1FE5}"/>
              </a:ext>
            </a:extLst>
          </p:cNvPr>
          <p:cNvPicPr>
            <a:picLocks noChangeAspect="1"/>
          </p:cNvPicPr>
          <p:nvPr/>
        </p:nvPicPr>
        <p:blipFill>
          <a:blip r:embed="rId3"/>
          <a:stretch>
            <a:fillRect/>
          </a:stretch>
        </p:blipFill>
        <p:spPr>
          <a:xfrm>
            <a:off x="4904509" y="0"/>
            <a:ext cx="6608617" cy="4016453"/>
          </a:xfrm>
          <a:prstGeom prst="rect">
            <a:avLst/>
          </a:prstGeom>
        </p:spPr>
      </p:pic>
      <p:pic>
        <p:nvPicPr>
          <p:cNvPr id="22" name="Picture 21" descr="A graph of a bar graph&#10;&#10;Description automatically generated">
            <a:extLst>
              <a:ext uri="{FF2B5EF4-FFF2-40B4-BE49-F238E27FC236}">
                <a16:creationId xmlns:a16="http://schemas.microsoft.com/office/drawing/2014/main" id="{B59C3B3C-01AB-EDFD-B1EE-B9995DBE8785}"/>
              </a:ext>
            </a:extLst>
          </p:cNvPr>
          <p:cNvPicPr>
            <a:picLocks noChangeAspect="1"/>
          </p:cNvPicPr>
          <p:nvPr/>
        </p:nvPicPr>
        <p:blipFill>
          <a:blip r:embed="rId4"/>
          <a:stretch>
            <a:fillRect/>
          </a:stretch>
        </p:blipFill>
        <p:spPr>
          <a:xfrm>
            <a:off x="678874" y="0"/>
            <a:ext cx="4076612" cy="4016453"/>
          </a:xfrm>
          <a:prstGeom prst="rect">
            <a:avLst/>
          </a:prstGeom>
        </p:spPr>
      </p:pic>
      <p:sp>
        <p:nvSpPr>
          <p:cNvPr id="23" name="TextBox 22">
            <a:extLst>
              <a:ext uri="{FF2B5EF4-FFF2-40B4-BE49-F238E27FC236}">
                <a16:creationId xmlns:a16="http://schemas.microsoft.com/office/drawing/2014/main" id="{50D2507D-963B-877D-D7ED-0EF3A886215B}"/>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344230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9" name="Rectangle 68">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99425" y="1238081"/>
            <a:ext cx="4709345" cy="96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dirty="0">
                <a:solidFill>
                  <a:schemeClr val="accent1">
                    <a:lumMod val="75000"/>
                  </a:schemeClr>
                </a:solidFill>
                <a:latin typeface="Abadi" panose="020B0604020104020204" pitchFamily="34" charset="0"/>
                <a:ea typeface="+mj-ea"/>
                <a:cs typeface="+mj-cs"/>
              </a:rPr>
              <a:t>Which Categorical Variables Favour Virality?</a:t>
            </a:r>
          </a:p>
        </p:txBody>
      </p:sp>
      <p:sp>
        <p:nvSpPr>
          <p:cNvPr id="74" name="Rectangle 7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00736" y="2508105"/>
            <a:ext cx="4709345" cy="3632493"/>
          </a:xfrm>
          <a:prstGeom prst="rect">
            <a:avLst/>
          </a:prstGeom>
        </p:spPr>
        <p:txBody>
          <a:bodyPr vert="horz" lIns="91440" tIns="45720" rIns="91440" bIns="45720" rtlCol="0" anchor="ctr">
            <a:normAutofit/>
          </a:bodyPr>
          <a:lstStyle/>
          <a:p>
            <a:pPr marL="116586">
              <a:spcBef>
                <a:spcPts val="714"/>
              </a:spcBef>
            </a:pPr>
            <a:r>
              <a:rPr lang="en-US" sz="2000" dirty="0">
                <a:latin typeface="Abadi" panose="020B0604020104020204" pitchFamily="34" charset="0"/>
              </a:rPr>
              <a:t>On average, </a:t>
            </a:r>
            <a:r>
              <a:rPr lang="en-US" sz="2000" dirty="0" err="1">
                <a:latin typeface="Abadi" panose="020B0604020104020204" pitchFamily="34" charset="0"/>
              </a:rPr>
              <a:t>Aramide</a:t>
            </a:r>
            <a:r>
              <a:rPr lang="en-US" sz="2000" dirty="0">
                <a:latin typeface="Abadi" panose="020B0604020104020204" pitchFamily="34" charset="0"/>
              </a:rPr>
              <a:t> Salami is the sender whose posts have the highest amount of virality.</a:t>
            </a:r>
          </a:p>
          <a:p>
            <a:pPr marL="116586">
              <a:spcBef>
                <a:spcPts val="714"/>
              </a:spcBef>
            </a:pPr>
            <a:r>
              <a:rPr lang="en-US" sz="2000" dirty="0">
                <a:latin typeface="Abadi" panose="020B0604020104020204" pitchFamily="34" charset="0"/>
              </a:rPr>
              <a:t>Photo posts generally are more viral than others.</a:t>
            </a:r>
          </a:p>
          <a:p>
            <a:pPr marL="116586">
              <a:spcBef>
                <a:spcPts val="714"/>
              </a:spcBef>
            </a:pPr>
            <a:r>
              <a:rPr lang="en-US" sz="2000" dirty="0">
                <a:latin typeface="Abadi" panose="020B0604020104020204" pitchFamily="34" charset="0"/>
              </a:rPr>
              <a:t>Posts with a positive sentiment are more likely to go viral.</a:t>
            </a:r>
          </a:p>
        </p:txBody>
      </p:sp>
      <p:pic>
        <p:nvPicPr>
          <p:cNvPr id="7" name="Picture 6" descr="A group of blue and white bars&#10;&#10;Description automatically generated">
            <a:extLst>
              <a:ext uri="{FF2B5EF4-FFF2-40B4-BE49-F238E27FC236}">
                <a16:creationId xmlns:a16="http://schemas.microsoft.com/office/drawing/2014/main" id="{10E9B9CD-6F0D-B1A0-E3E8-DB1BEAB9390A}"/>
              </a:ext>
            </a:extLst>
          </p:cNvPr>
          <p:cNvPicPr>
            <a:picLocks noChangeAspect="1"/>
          </p:cNvPicPr>
          <p:nvPr/>
        </p:nvPicPr>
        <p:blipFill rotWithShape="1">
          <a:blip r:embed="rId3"/>
          <a:srcRect l="4542" r="15930" b="2"/>
          <a:stretch/>
        </p:blipFill>
        <p:spPr>
          <a:xfrm>
            <a:off x="6108533" y="449725"/>
            <a:ext cx="5358931" cy="56908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56</a:t>
            </a:fld>
            <a:endParaRPr lang="en-US" sz="1200">
              <a:solidFill>
                <a:prstClr val="black">
                  <a:tint val="75000"/>
                </a:prstClr>
              </a:solidFill>
              <a:latin typeface="Calibri" panose="020F0502020204030204"/>
            </a:endParaRPr>
          </a:p>
        </p:txBody>
      </p:sp>
      <p:sp>
        <p:nvSpPr>
          <p:cNvPr id="8" name="TextBox 7">
            <a:extLst>
              <a:ext uri="{FF2B5EF4-FFF2-40B4-BE49-F238E27FC236}">
                <a16:creationId xmlns:a16="http://schemas.microsoft.com/office/drawing/2014/main" id="{3181B339-D420-1D4C-5DC0-CB4AD51A01CF}"/>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1720442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9" name="Rectangle 68">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99426" y="1238081"/>
            <a:ext cx="4389120" cy="96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dirty="0">
                <a:solidFill>
                  <a:schemeClr val="accent1">
                    <a:lumMod val="75000"/>
                  </a:schemeClr>
                </a:solidFill>
                <a:latin typeface="Abadi" panose="020B0604020104020204" pitchFamily="34" charset="0"/>
                <a:ea typeface="+mj-ea"/>
                <a:cs typeface="+mj-cs"/>
              </a:rPr>
              <a:t>When do Posts Go Viral?</a:t>
            </a:r>
          </a:p>
        </p:txBody>
      </p:sp>
      <p:sp>
        <p:nvSpPr>
          <p:cNvPr id="74" name="Rectangle 7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78848" y="2647951"/>
            <a:ext cx="4119871" cy="2495980"/>
          </a:xfrm>
          <a:prstGeom prst="rect">
            <a:avLst/>
          </a:prstGeom>
        </p:spPr>
        <p:txBody>
          <a:bodyPr vert="horz" lIns="91440" tIns="45720" rIns="91440" bIns="45720" rtlCol="0" anchor="ctr">
            <a:normAutofit/>
          </a:bodyPr>
          <a:lstStyle/>
          <a:p>
            <a:pPr marL="116586">
              <a:spcBef>
                <a:spcPts val="714"/>
              </a:spcBef>
            </a:pPr>
            <a:r>
              <a:rPr lang="en-US" sz="2000" dirty="0">
                <a:latin typeface="Abadi" panose="020B0604020104020204" pitchFamily="34" charset="0"/>
              </a:rPr>
              <a:t>On average, posts sent on Sundays are the most viral.</a:t>
            </a:r>
          </a:p>
          <a:p>
            <a:pPr marL="116586">
              <a:spcBef>
                <a:spcPts val="714"/>
              </a:spcBef>
            </a:pPr>
            <a:r>
              <a:rPr lang="en-US" sz="2000" dirty="0">
                <a:latin typeface="Abadi" panose="020B0604020104020204" pitchFamily="34" charset="0"/>
              </a:rPr>
              <a:t>The month of March is the hottest month for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57</a:t>
            </a:fld>
            <a:endParaRPr lang="en-US" sz="1200">
              <a:solidFill>
                <a:prstClr val="black">
                  <a:tint val="75000"/>
                </a:prstClr>
              </a:solidFill>
              <a:latin typeface="Calibri" panose="020F0502020204030204"/>
            </a:endParaRPr>
          </a:p>
        </p:txBody>
      </p:sp>
      <p:sp>
        <p:nvSpPr>
          <p:cNvPr id="8" name="TextBox 7">
            <a:extLst>
              <a:ext uri="{FF2B5EF4-FFF2-40B4-BE49-F238E27FC236}">
                <a16:creationId xmlns:a16="http://schemas.microsoft.com/office/drawing/2014/main" id="{3181B339-D420-1D4C-5DC0-CB4AD51A01CF}"/>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line&#10;&#10;Description automatically generated with medium confidence">
            <a:extLst>
              <a:ext uri="{FF2B5EF4-FFF2-40B4-BE49-F238E27FC236}">
                <a16:creationId xmlns:a16="http://schemas.microsoft.com/office/drawing/2014/main" id="{5CFCC7D6-9E1D-E673-E4C5-59306AA1E1F5}"/>
              </a:ext>
            </a:extLst>
          </p:cNvPr>
          <p:cNvPicPr>
            <a:picLocks noChangeAspect="1"/>
          </p:cNvPicPr>
          <p:nvPr/>
        </p:nvPicPr>
        <p:blipFill>
          <a:blip r:embed="rId4"/>
          <a:stretch>
            <a:fillRect/>
          </a:stretch>
        </p:blipFill>
        <p:spPr>
          <a:xfrm>
            <a:off x="5529005" y="1238080"/>
            <a:ext cx="6083467" cy="4902517"/>
          </a:xfrm>
          <a:prstGeom prst="rect">
            <a:avLst/>
          </a:prstGeom>
        </p:spPr>
      </p:pic>
    </p:spTree>
    <p:extLst>
      <p:ext uri="{BB962C8B-B14F-4D97-AF65-F5344CB8AC3E}">
        <p14:creationId xmlns:p14="http://schemas.microsoft.com/office/powerpoint/2010/main" val="3340690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a:t>
            </a:r>
            <a:r>
              <a:rPr lang="en-US" sz="2000" dirty="0">
                <a:solidFill>
                  <a:schemeClr val="accent1">
                    <a:lumMod val="75000"/>
                  </a:schemeClr>
                </a:solidFill>
                <a:latin typeface="Abadi" panose="020B0604020104020204" pitchFamily="34" charset="0"/>
                <a:ea typeface="+mj-ea"/>
                <a:cs typeface="+mj-cs"/>
              </a:rPr>
              <a:t>4</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Statistical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4268275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764783"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Statistical Analysis - Hypothesis Testing</a:t>
            </a:r>
          </a:p>
        </p:txBody>
      </p:sp>
      <p:sp>
        <p:nvSpPr>
          <p:cNvPr id="42" name="Rectangle 41">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lnSpcReduction="10000"/>
          </a:bodyPr>
          <a:lstStyle/>
          <a:p>
            <a:pPr>
              <a:spcBef>
                <a:spcPts val="1400"/>
              </a:spcBef>
            </a:pPr>
            <a:r>
              <a:rPr lang="en-US" sz="1700" dirty="0">
                <a:latin typeface="Abadi" panose="020B0604020104020204" pitchFamily="34" charset="0"/>
              </a:rPr>
              <a:t>Statistical tests are a set of mathematical techniques used to make inferences about populations or data based on a sample of that data. </a:t>
            </a:r>
          </a:p>
          <a:p>
            <a:pPr>
              <a:spcBef>
                <a:spcPts val="1400"/>
              </a:spcBef>
            </a:pPr>
            <a:r>
              <a:rPr lang="en-US" sz="1700" dirty="0">
                <a:latin typeface="Abadi" panose="020B0604020104020204" pitchFamily="34" charset="0"/>
              </a:rPr>
              <a:t>They are used to draw conclusions about the characteristics of a population or the relationship between variables.</a:t>
            </a:r>
          </a:p>
          <a:p>
            <a:pPr>
              <a:spcBef>
                <a:spcPts val="1400"/>
              </a:spcBef>
            </a:pPr>
            <a:r>
              <a:rPr lang="en-US" sz="1700" dirty="0">
                <a:latin typeface="Abadi" panose="020B0604020104020204" pitchFamily="34" charset="0"/>
              </a:rPr>
              <a:t>Our exploratory analysis has raised several hypotheses about the relationship between variables in our dataset.</a:t>
            </a:r>
          </a:p>
          <a:p>
            <a:pPr>
              <a:spcBef>
                <a:spcPts val="1400"/>
              </a:spcBef>
            </a:pPr>
            <a:r>
              <a:rPr lang="en-US" sz="1700" dirty="0">
                <a:latin typeface="Abadi" panose="020B0604020104020204" pitchFamily="34" charset="0"/>
              </a:rPr>
              <a:t>We’ll use statistical tests to test the significance of those theses and make inferences from them, including ANOVA, Regression Analysis, Correlation &amp; T/U-Tests.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59</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pic>
        <p:nvPicPr>
          <p:cNvPr id="6" name="Graphic 5" descr="Questionnaire">
            <a:extLst>
              <a:ext uri="{FF2B5EF4-FFF2-40B4-BE49-F238E27FC236}">
                <a16:creationId xmlns:a16="http://schemas.microsoft.com/office/drawing/2014/main" id="{719A20F2-C579-B4DD-801C-485958744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243" y="1168852"/>
            <a:ext cx="4223252" cy="4223252"/>
          </a:xfrm>
          <a:prstGeom prst="rect">
            <a:avLst/>
          </a:prstGeom>
        </p:spPr>
      </p:pic>
    </p:spTree>
    <p:extLst>
      <p:ext uri="{BB962C8B-B14F-4D97-AF65-F5344CB8AC3E}">
        <p14:creationId xmlns:p14="http://schemas.microsoft.com/office/powerpoint/2010/main" val="379866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20" name="Group 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1" name="Rectangle 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08638" y="2438400"/>
            <a:ext cx="10143668" cy="30915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400" dirty="0">
                <a:solidFill>
                  <a:schemeClr val="tx1"/>
                </a:solidFill>
                <a:latin typeface="Abadi" panose="020B0604020104020204" pitchFamily="34" charset="0"/>
              </a:rPr>
              <a:t>Executive Summary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Data preparation methodology.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exploratory data analysis (EDA) with visualization</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interactive visual analytics using Tableau</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statistical analysis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5" y="1463040"/>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Statistical Tests - ANOVA</a:t>
            </a:r>
          </a:p>
        </p:txBody>
      </p:sp>
      <p:grpSp>
        <p:nvGrpSpPr>
          <p:cNvPr id="79" name="Group 7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80" name="Rectangle 7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56218" y="1463039"/>
            <a:ext cx="5542387" cy="4300447"/>
          </a:xfrm>
          <a:prstGeom prst="rect">
            <a:avLst/>
          </a:prstGeom>
        </p:spPr>
        <p:txBody>
          <a:bodyPr vert="horz" lIns="91440" tIns="45720" rIns="91440" bIns="45720" rtlCol="0" anchor="t">
            <a:normAutofit/>
          </a:bodyPr>
          <a:lstStyle/>
          <a:p>
            <a:pPr>
              <a:spcBef>
                <a:spcPts val="1400"/>
              </a:spcBef>
            </a:pPr>
            <a:r>
              <a:rPr lang="en-US" sz="1600" b="1" dirty="0">
                <a:latin typeface="Abadi" panose="020B0604020104020204" pitchFamily="34" charset="0"/>
              </a:rPr>
              <a:t>Analysis of Variance (ANOVA)</a:t>
            </a:r>
            <a:r>
              <a:rPr lang="en-US" sz="1600" dirty="0">
                <a:latin typeface="Abadi" panose="020B0604020104020204" pitchFamily="34" charset="0"/>
              </a:rPr>
              <a:t>, which tests whether there are any statistically significant differences among the means of the numeric variable across the categorical groups. The ANOVA test returns an F-statistic and a p-value.</a:t>
            </a:r>
          </a:p>
          <a:p>
            <a:pPr>
              <a:spcBef>
                <a:spcPts val="1400"/>
              </a:spcBef>
            </a:pPr>
            <a:r>
              <a:rPr lang="en-US" sz="1600" dirty="0">
                <a:latin typeface="Abadi" panose="020B0604020104020204" pitchFamily="34" charset="0"/>
              </a:rPr>
              <a:t>The F-statistic indicates how much the variance in the dependent variable can be attributed to the independent or categorical variable. Higher F-values suggest larger differences among group means relative to the variation within each group implying that there might be significant differences among group means.</a:t>
            </a:r>
          </a:p>
          <a:p>
            <a:pPr>
              <a:spcBef>
                <a:spcPts val="1400"/>
              </a:spcBef>
            </a:pPr>
            <a:r>
              <a:rPr lang="en-US" sz="1600" dirty="0">
                <a:latin typeface="Abadi" panose="020B0604020104020204" pitchFamily="34" charset="0"/>
              </a:rPr>
              <a:t>The p-value tells us the probability of observing the observed F-statistic by random chance. Smaller p-values (typically less than a chosen significance level, often 0.05) indicate stronger evidence that the F-statistic is not due to chance, i.e., it is statistically significant. This indicates that there are significant differences among the group means.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352109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764783" y="349664"/>
            <a:ext cx="5845571" cy="163837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Statistical Tests – Correlation &amp; T/U-Tests</a:t>
            </a:r>
          </a:p>
        </p:txBody>
      </p:sp>
      <p:sp>
        <p:nvSpPr>
          <p:cNvPr id="78" name="Rectangle 77">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Footer">
            <a:extLst>
              <a:ext uri="{FF2B5EF4-FFF2-40B4-BE49-F238E27FC236}">
                <a16:creationId xmlns:a16="http://schemas.microsoft.com/office/drawing/2014/main" id="{F70CF96E-2653-006B-6C6F-AADF376C4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5110" y="1186882"/>
            <a:ext cx="4235516" cy="423551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a:bodyPr>
          <a:lstStyle/>
          <a:p>
            <a:pPr algn="just">
              <a:spcBef>
                <a:spcPts val="1400"/>
              </a:spcBef>
            </a:pPr>
            <a:r>
              <a:rPr lang="en-US" sz="1400" b="1" dirty="0">
                <a:latin typeface="Abadi" panose="020B0604020104020204" pitchFamily="34" charset="0"/>
              </a:rPr>
              <a:t>Correlation analysis</a:t>
            </a:r>
            <a:r>
              <a:rPr lang="en-US" sz="1400" dirty="0">
                <a:latin typeface="Abadi" panose="020B0604020104020204" pitchFamily="34" charset="0"/>
              </a:rPr>
              <a:t>, which measures the strength and direction of the linear relationship between two continuous numeric variables. The Pearson correlation coefficient (r) is commonly used for normally distributed data, while the Spearman rank correlation coefficient (</a:t>
            </a:r>
            <a:r>
              <a:rPr lang="en-US" sz="1400" dirty="0" err="1">
                <a:latin typeface="Abadi" panose="020B0604020104020204" pitchFamily="34" charset="0"/>
              </a:rPr>
              <a:t>ρ</a:t>
            </a:r>
            <a:r>
              <a:rPr lang="en-US" sz="1400" dirty="0">
                <a:latin typeface="Abadi" panose="020B0604020104020204" pitchFamily="34" charset="0"/>
              </a:rPr>
              <a:t>) is suitable for non-normally distributed data or when the relationship may be nonlinear.</a:t>
            </a:r>
          </a:p>
          <a:p>
            <a:pPr algn="just">
              <a:spcBef>
                <a:spcPts val="1400"/>
              </a:spcBef>
            </a:pPr>
            <a:r>
              <a:rPr lang="en-US" sz="1400" b="1" dirty="0">
                <a:latin typeface="Abadi" panose="020B0604020104020204" pitchFamily="34" charset="0"/>
              </a:rPr>
              <a:t>T-Test or Mann-Whitney U Test</a:t>
            </a:r>
            <a:r>
              <a:rPr lang="en-US" sz="1400" dirty="0">
                <a:latin typeface="Abadi" panose="020B0604020104020204" pitchFamily="34" charset="0"/>
              </a:rPr>
              <a:t>, which compares the means of two numeric variables between two groups to determine whether there is a significant difference between the two groups. T-test is for normally distributed data and Mann-Whitney U test is for non-normally distributed data. A higher absolute statistic value (whether t-statistic or U-statistic) is often associated with a smaller p-value, which indicates stronger evidence against the null hypothesis, i.e., we would accept the visuals from our plot.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61</a:t>
            </a:fld>
            <a:endParaRPr lang="en-US" sz="1200" dirty="0">
              <a:solidFill>
                <a:schemeClr val="tx1">
                  <a:tint val="75000"/>
                </a:schemeClr>
              </a:solidFill>
              <a:latin typeface="+mn-lt"/>
            </a:endParaRPr>
          </a:p>
        </p:txBody>
      </p:sp>
      <p:sp>
        <p:nvSpPr>
          <p:cNvPr id="6" name="TextBox 5">
            <a:extLst>
              <a:ext uri="{FF2B5EF4-FFF2-40B4-BE49-F238E27FC236}">
                <a16:creationId xmlns:a16="http://schemas.microsoft.com/office/drawing/2014/main" id="{7DF6F12F-74F6-2C81-D8BF-144382E4560C}"/>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607359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54" name="Rectangle 5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kern="1200" dirty="0">
                <a:solidFill>
                  <a:schemeClr val="accent1">
                    <a:lumMod val="75000"/>
                  </a:schemeClr>
                </a:solidFill>
                <a:latin typeface="Abadi" panose="020B0604020104020204" pitchFamily="34" charset="0"/>
                <a:ea typeface="+mj-ea"/>
                <a:cs typeface="+mj-cs"/>
              </a:rPr>
              <a:t>Statistical Tests – Regression Analysis</a:t>
            </a:r>
          </a:p>
        </p:txBody>
      </p:sp>
      <p:sp>
        <p:nvSpPr>
          <p:cNvPr id="60" name="Rectangle 5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62</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sp>
        <p:nvSpPr>
          <p:cNvPr id="6" name="Content Placeholder 2">
            <a:extLst>
              <a:ext uri="{FF2B5EF4-FFF2-40B4-BE49-F238E27FC236}">
                <a16:creationId xmlns:a16="http://schemas.microsoft.com/office/drawing/2014/main" id="{A242777C-AAD1-7B40-3872-29947C211FC3}"/>
              </a:ext>
            </a:extLst>
          </p:cNvPr>
          <p:cNvSpPr txBox="1">
            <a:spLocks/>
          </p:cNvSpPr>
          <p:nvPr/>
        </p:nvSpPr>
        <p:spPr>
          <a:xfrm>
            <a:off x="640080" y="2305532"/>
            <a:ext cx="2720606" cy="2925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b="1" dirty="0">
                <a:latin typeface="Abadi" panose="020B0604020104020204" pitchFamily="34" charset="0"/>
              </a:rPr>
              <a:t>Regression analysis</a:t>
            </a:r>
            <a:r>
              <a:rPr lang="en-US" sz="1200" dirty="0">
                <a:latin typeface="Abadi" panose="020B0604020104020204" pitchFamily="34" charset="0"/>
              </a:rPr>
              <a:t>, which models the relationship between two numeric variables by fitting a linear equation to the data. It helps us understand how one variable changes as the other changes. Linear regression coefficients helps us assess the strength and direction of the relationship.</a:t>
            </a:r>
          </a:p>
          <a:p>
            <a:pPr marL="0" indent="0">
              <a:lnSpc>
                <a:spcPct val="100000"/>
              </a:lnSpc>
              <a:spcBef>
                <a:spcPts val="1400"/>
              </a:spcBef>
              <a:buFont typeface="Arial" panose="020B0604020202020204" pitchFamily="34" charset="0"/>
              <a:buNone/>
            </a:pPr>
            <a:r>
              <a:rPr lang="en-US" sz="1200" dirty="0">
                <a:latin typeface="Abadi" panose="020B0604020104020204" pitchFamily="34" charset="0"/>
              </a:rPr>
              <a:t>The results to be interpreted from a regression analysis include coefficients, standard errors, T-statistics &amp; p-values, r-squared, F-statistic, residuals, Durbin-Watson statistic, confidence intervals and assumption checks.</a:t>
            </a:r>
          </a:p>
        </p:txBody>
      </p:sp>
      <p:graphicFrame>
        <p:nvGraphicFramePr>
          <p:cNvPr id="64" name="TextBox 6">
            <a:extLst>
              <a:ext uri="{FF2B5EF4-FFF2-40B4-BE49-F238E27FC236}">
                <a16:creationId xmlns:a16="http://schemas.microsoft.com/office/drawing/2014/main" id="{7EC5293C-2407-9F9D-E77F-51A60A2039D3}"/>
              </a:ext>
            </a:extLst>
          </p:cNvPr>
          <p:cNvGraphicFramePr/>
          <p:nvPr>
            <p:extLst>
              <p:ext uri="{D42A27DB-BD31-4B8C-83A1-F6EECF244321}">
                <p14:modId xmlns:p14="http://schemas.microsoft.com/office/powerpoint/2010/main" val="1117661211"/>
              </p:ext>
            </p:extLst>
          </p:nvPr>
        </p:nvGraphicFramePr>
        <p:xfrm>
          <a:off x="6725459" y="656150"/>
          <a:ext cx="4596832" cy="5545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8111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Is Content Type Related to any Engagement Metric?</a:t>
            </a:r>
            <a:endParaRPr lang="en-US" sz="4800" kern="1200" dirty="0">
              <a:solidFill>
                <a:schemeClr val="accent1">
                  <a:lumMod val="75000"/>
                </a:schemeClr>
              </a:solidFill>
              <a:latin typeface="Abadi" panose="020B0604020104020204" pitchFamily="34" charset="0"/>
              <a:ea typeface="+mj-ea"/>
              <a:cs typeface="+mj-cs"/>
            </a:endParaRP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Content Type, we saw that on average, Poll was the highest content type by Impressions and Engagements, Text was the highest content type by Reach.</a:t>
            </a:r>
          </a:p>
          <a:p>
            <a:pPr algn="just">
              <a:spcBef>
                <a:spcPts val="700"/>
              </a:spcBef>
            </a:pPr>
            <a:r>
              <a:rPr lang="en-US" sz="1600" dirty="0">
                <a:latin typeface="Abadi" panose="020B0604020104020204" pitchFamily="34" charset="0"/>
              </a:rPr>
              <a:t>When this relationship is tested for statistical significance, the relationship between engagements and content type is not statistically significant and the chart should be rejected for inference.</a:t>
            </a:r>
          </a:p>
          <a:p>
            <a:pPr algn="just">
              <a:spcBef>
                <a:spcPts val="700"/>
              </a:spcBef>
            </a:pPr>
            <a:r>
              <a:rPr lang="en-US" sz="1600" dirty="0">
                <a:latin typeface="Abadi" panose="020B0604020104020204" pitchFamily="34" charset="0"/>
              </a:rPr>
              <a:t>Between impressions and reach, the relationship between reach and content type is more statistically significant. </a:t>
            </a:r>
          </a:p>
          <a:p>
            <a:pPr algn="just">
              <a:spcBef>
                <a:spcPts val="700"/>
              </a:spcBef>
            </a:pPr>
            <a:r>
              <a:rPr lang="en-US" sz="1600" dirty="0">
                <a:latin typeface="Abadi" panose="020B0604020104020204" pitchFamily="34" charset="0"/>
              </a:rPr>
              <a:t>We can therefore infer that text posts are more likely to have wider reach Facebook provides the highest impression and engagements and Twitter provides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63</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7F443597-D49B-E0DB-9798-272BDE8F1AC8}"/>
              </a:ext>
            </a:extLst>
          </p:cNvPr>
          <p:cNvPicPr>
            <a:picLocks noChangeAspect="1"/>
          </p:cNvPicPr>
          <p:nvPr/>
        </p:nvPicPr>
        <p:blipFill>
          <a:blip r:embed="rId4"/>
          <a:stretch>
            <a:fillRect/>
          </a:stretch>
        </p:blipFill>
        <p:spPr>
          <a:xfrm>
            <a:off x="7254900" y="2711753"/>
            <a:ext cx="3604881" cy="889000"/>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CD764ED3-8258-1195-32EA-466EE7C02B13}"/>
              </a:ext>
            </a:extLst>
          </p:cNvPr>
          <p:cNvPicPr>
            <a:picLocks noChangeAspect="1"/>
          </p:cNvPicPr>
          <p:nvPr/>
        </p:nvPicPr>
        <p:blipFill>
          <a:blip r:embed="rId5"/>
          <a:stretch>
            <a:fillRect/>
          </a:stretch>
        </p:blipFill>
        <p:spPr>
          <a:xfrm>
            <a:off x="7254901" y="3890389"/>
            <a:ext cx="3604882" cy="8890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07BDBBBD-2DC5-9AB1-C21A-496C0471F30C}"/>
              </a:ext>
            </a:extLst>
          </p:cNvPr>
          <p:cNvPicPr>
            <a:picLocks noChangeAspect="1"/>
          </p:cNvPicPr>
          <p:nvPr/>
        </p:nvPicPr>
        <p:blipFill>
          <a:blip r:embed="rId6"/>
          <a:stretch>
            <a:fillRect/>
          </a:stretch>
        </p:blipFill>
        <p:spPr>
          <a:xfrm>
            <a:off x="7254900" y="5148155"/>
            <a:ext cx="3604883" cy="889000"/>
          </a:xfrm>
          <a:prstGeom prst="rect">
            <a:avLst/>
          </a:prstGeom>
        </p:spPr>
      </p:pic>
    </p:spTree>
    <p:extLst>
      <p:ext uri="{BB962C8B-B14F-4D97-AF65-F5344CB8AC3E}">
        <p14:creationId xmlns:p14="http://schemas.microsoft.com/office/powerpoint/2010/main" val="1347029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Which Network yields the highest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Network, we saw that on average, Facebook provides the highest impression and engagements, and Twitter provides the highest reach.</a:t>
            </a:r>
          </a:p>
          <a:p>
            <a:pPr algn="just">
              <a:spcBef>
                <a:spcPts val="700"/>
              </a:spcBef>
            </a:pPr>
            <a:r>
              <a:rPr lang="en-US" sz="1600" dirty="0">
                <a:latin typeface="Abadi" panose="020B0604020104020204" pitchFamily="34" charset="0"/>
              </a:rPr>
              <a:t>When these relationships are tested for statistical significance, all of them are statistically significant, inferring that network explains some variance (has some relationship) within each engagement variable.</a:t>
            </a:r>
          </a:p>
          <a:p>
            <a:pPr algn="just">
              <a:spcBef>
                <a:spcPts val="700"/>
              </a:spcBef>
            </a:pPr>
            <a:r>
              <a:rPr lang="en-US" sz="1600" dirty="0">
                <a:latin typeface="Abadi" panose="020B0604020104020204" pitchFamily="34" charset="0"/>
              </a:rPr>
              <a:t>The smallest explained variance is with Engagements and the highest is with Reach. </a:t>
            </a:r>
          </a:p>
          <a:p>
            <a:pPr algn="just">
              <a:spcBef>
                <a:spcPts val="700"/>
              </a:spcBef>
            </a:pPr>
            <a:r>
              <a:rPr lang="en-US" sz="1600" dirty="0">
                <a:latin typeface="Abadi" panose="020B0604020104020204" pitchFamily="34" charset="0"/>
              </a:rPr>
              <a:t>We can therefore infer that Facebook will likely yield the highest impressions and Twitter will yield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black background with white text&#10;&#10;Description automatically generated">
            <a:extLst>
              <a:ext uri="{FF2B5EF4-FFF2-40B4-BE49-F238E27FC236}">
                <a16:creationId xmlns:a16="http://schemas.microsoft.com/office/drawing/2014/main" id="{09B7875B-155A-D9A1-7F58-91E1138849D0}"/>
              </a:ext>
            </a:extLst>
          </p:cNvPr>
          <p:cNvPicPr>
            <a:picLocks noChangeAspect="1"/>
          </p:cNvPicPr>
          <p:nvPr/>
        </p:nvPicPr>
        <p:blipFill>
          <a:blip r:embed="rId4"/>
          <a:stretch>
            <a:fillRect/>
          </a:stretch>
        </p:blipFill>
        <p:spPr>
          <a:xfrm>
            <a:off x="7298391" y="2630849"/>
            <a:ext cx="3517900" cy="889000"/>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66F1628E-D079-3B03-4714-C385E82919F9}"/>
              </a:ext>
            </a:extLst>
          </p:cNvPr>
          <p:cNvPicPr>
            <a:picLocks noChangeAspect="1"/>
          </p:cNvPicPr>
          <p:nvPr/>
        </p:nvPicPr>
        <p:blipFill>
          <a:blip r:embed="rId5"/>
          <a:stretch>
            <a:fillRect/>
          </a:stretch>
        </p:blipFill>
        <p:spPr>
          <a:xfrm>
            <a:off x="7298391" y="3896342"/>
            <a:ext cx="3517900" cy="889000"/>
          </a:xfrm>
          <a:prstGeom prst="rect">
            <a:avLst/>
          </a:prstGeom>
        </p:spPr>
      </p:pic>
      <p:pic>
        <p:nvPicPr>
          <p:cNvPr id="15" name="Picture 14" descr="A black background with white text&#10;&#10;Description automatically generated">
            <a:extLst>
              <a:ext uri="{FF2B5EF4-FFF2-40B4-BE49-F238E27FC236}">
                <a16:creationId xmlns:a16="http://schemas.microsoft.com/office/drawing/2014/main" id="{AC4C0CD8-51B8-045A-2056-6AC1B22AF30F}"/>
              </a:ext>
            </a:extLst>
          </p:cNvPr>
          <p:cNvPicPr>
            <a:picLocks noChangeAspect="1"/>
          </p:cNvPicPr>
          <p:nvPr/>
        </p:nvPicPr>
        <p:blipFill>
          <a:blip r:embed="rId6"/>
          <a:stretch>
            <a:fillRect/>
          </a:stretch>
        </p:blipFill>
        <p:spPr>
          <a:xfrm>
            <a:off x="7286295" y="5161835"/>
            <a:ext cx="3517900" cy="889000"/>
          </a:xfrm>
          <a:prstGeom prst="rect">
            <a:avLst/>
          </a:prstGeom>
        </p:spPr>
      </p:pic>
    </p:spTree>
    <p:extLst>
      <p:ext uri="{BB962C8B-B14F-4D97-AF65-F5344CB8AC3E}">
        <p14:creationId xmlns:p14="http://schemas.microsoft.com/office/powerpoint/2010/main" val="3259824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Which Sender posts the most engaging posts?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Sender, we saw that on average, the highest impressions and engagements are from posts sent by </a:t>
            </a:r>
            <a:r>
              <a:rPr lang="en-US" sz="1600" dirty="0" err="1">
                <a:latin typeface="Abadi" panose="020B0604020104020204" pitchFamily="34" charset="0"/>
              </a:rPr>
              <a:t>Damilare</a:t>
            </a:r>
            <a:r>
              <a:rPr lang="en-US" sz="1600" dirty="0">
                <a:latin typeface="Abadi" panose="020B0604020104020204" pitchFamily="34" charset="0"/>
              </a:rPr>
              <a:t> </a:t>
            </a:r>
            <a:r>
              <a:rPr lang="en-US" sz="1600" dirty="0" err="1">
                <a:latin typeface="Abadi" panose="020B0604020104020204" pitchFamily="34" charset="0"/>
              </a:rPr>
              <a:t>Oyekanmi</a:t>
            </a:r>
            <a:r>
              <a:rPr lang="en-US" sz="1600" dirty="0">
                <a:latin typeface="Abadi" panose="020B0604020104020204" pitchFamily="34" charset="0"/>
              </a:rPr>
              <a:t> and the highest reach are from posts sent by Kanayo </a:t>
            </a:r>
            <a:r>
              <a:rPr lang="en-US" sz="1600" dirty="0" err="1">
                <a:latin typeface="Abadi" panose="020B0604020104020204" pitchFamily="34" charset="0"/>
              </a:rPr>
              <a:t>Obiano</a:t>
            </a:r>
            <a:r>
              <a:rPr lang="en-US" sz="1600" dirty="0">
                <a:latin typeface="Abadi" panose="020B0604020104020204" pitchFamily="34" charset="0"/>
              </a:rPr>
              <a:t>, Lilian </a:t>
            </a:r>
            <a:r>
              <a:rPr lang="en-US" sz="1600" dirty="0" err="1">
                <a:latin typeface="Abadi" panose="020B0604020104020204" pitchFamily="34" charset="0"/>
              </a:rPr>
              <a:t>Ibekwe</a:t>
            </a:r>
            <a:r>
              <a:rPr lang="en-US" sz="1600" dirty="0">
                <a:latin typeface="Abadi" panose="020B0604020104020204" pitchFamily="34" charset="0"/>
              </a:rPr>
              <a:t>, Philip </a:t>
            </a:r>
            <a:r>
              <a:rPr lang="en-US" sz="1600" dirty="0" err="1">
                <a:latin typeface="Abadi" panose="020B0604020104020204" pitchFamily="34" charset="0"/>
              </a:rPr>
              <a:t>Nwagwunor</a:t>
            </a:r>
            <a:r>
              <a:rPr lang="en-US" sz="1600" dirty="0">
                <a:latin typeface="Abadi" panose="020B0604020104020204" pitchFamily="34" charset="0"/>
              </a:rPr>
              <a:t> and Rebecca </a:t>
            </a:r>
            <a:r>
              <a:rPr lang="en-US" sz="1600" dirty="0" err="1">
                <a:latin typeface="Abadi" panose="020B0604020104020204" pitchFamily="34" charset="0"/>
              </a:rPr>
              <a:t>Oyebode</a:t>
            </a:r>
            <a:r>
              <a:rPr lang="en-US" sz="1600" dirty="0">
                <a:latin typeface="Abadi" panose="020B0604020104020204" pitchFamily="34" charset="0"/>
              </a:rPr>
              <a:t>.</a:t>
            </a:r>
          </a:p>
          <a:p>
            <a:pPr algn="just">
              <a:spcBef>
                <a:spcPts val="700"/>
              </a:spcBef>
            </a:pPr>
            <a:r>
              <a:rPr lang="en-US" sz="1600" dirty="0">
                <a:latin typeface="Abadi" panose="020B0604020104020204" pitchFamily="34" charset="0"/>
              </a:rPr>
              <a:t>When these relationships are tested for statistical significance, all of them are statistically significant, inferring that sender explains some variance (has some relationship) within each engagement variable.</a:t>
            </a:r>
          </a:p>
          <a:p>
            <a:pPr algn="just">
              <a:spcBef>
                <a:spcPts val="700"/>
              </a:spcBef>
            </a:pPr>
            <a:r>
              <a:rPr lang="en-US" sz="1600" dirty="0">
                <a:latin typeface="Abadi" panose="020B0604020104020204" pitchFamily="34" charset="0"/>
              </a:rPr>
              <a:t>The smallest explained variance is with Engagements and the highest is with Reach. </a:t>
            </a:r>
          </a:p>
          <a:p>
            <a:pPr algn="just">
              <a:spcBef>
                <a:spcPts val="700"/>
              </a:spcBef>
            </a:pPr>
            <a:r>
              <a:rPr lang="en-US" sz="1600" dirty="0">
                <a:latin typeface="Abadi" panose="020B0604020104020204" pitchFamily="34" charset="0"/>
              </a:rPr>
              <a:t>We can therefore infer that posts by </a:t>
            </a:r>
            <a:r>
              <a:rPr lang="en-US" sz="1600" dirty="0" err="1">
                <a:latin typeface="Abadi" panose="020B0604020104020204" pitchFamily="34" charset="0"/>
              </a:rPr>
              <a:t>Damilare</a:t>
            </a:r>
            <a:r>
              <a:rPr lang="en-US" sz="1600" dirty="0">
                <a:latin typeface="Abadi" panose="020B0604020104020204" pitchFamily="34" charset="0"/>
              </a:rPr>
              <a:t> </a:t>
            </a:r>
            <a:r>
              <a:rPr lang="en-US" sz="1600" dirty="0" err="1">
                <a:latin typeface="Abadi" panose="020B0604020104020204" pitchFamily="34" charset="0"/>
              </a:rPr>
              <a:t>Oyekanmi</a:t>
            </a:r>
            <a:r>
              <a:rPr lang="en-US" sz="1600" dirty="0">
                <a:latin typeface="Abadi" panose="020B0604020104020204" pitchFamily="34" charset="0"/>
              </a:rPr>
              <a:t> will likely yield the highest impressions and posts from Kanayo </a:t>
            </a:r>
            <a:r>
              <a:rPr lang="en-US" sz="1600" dirty="0" err="1">
                <a:latin typeface="Abadi" panose="020B0604020104020204" pitchFamily="34" charset="0"/>
              </a:rPr>
              <a:t>Obiano</a:t>
            </a:r>
            <a:r>
              <a:rPr lang="en-US" sz="1600" dirty="0">
                <a:latin typeface="Abadi" panose="020B0604020104020204" pitchFamily="34" charset="0"/>
              </a:rPr>
              <a:t>, Lilian </a:t>
            </a:r>
            <a:r>
              <a:rPr lang="en-US" sz="1600" dirty="0" err="1">
                <a:latin typeface="Abadi" panose="020B0604020104020204" pitchFamily="34" charset="0"/>
              </a:rPr>
              <a:t>Ibekwe</a:t>
            </a:r>
            <a:r>
              <a:rPr lang="en-US" sz="1600" dirty="0">
                <a:latin typeface="Abadi" panose="020B0604020104020204" pitchFamily="34" charset="0"/>
              </a:rPr>
              <a:t>, Philip </a:t>
            </a:r>
            <a:r>
              <a:rPr lang="en-US" sz="1600" dirty="0" err="1">
                <a:latin typeface="Abadi" panose="020B0604020104020204" pitchFamily="34" charset="0"/>
              </a:rPr>
              <a:t>Nwagwunor</a:t>
            </a:r>
            <a:r>
              <a:rPr lang="en-US" sz="1600" dirty="0">
                <a:latin typeface="Abadi" panose="020B0604020104020204" pitchFamily="34" charset="0"/>
              </a:rPr>
              <a:t> and Rebecca </a:t>
            </a:r>
            <a:r>
              <a:rPr lang="en-US" sz="1600" dirty="0" err="1">
                <a:latin typeface="Abadi" panose="020B0604020104020204" pitchFamily="34" charset="0"/>
              </a:rPr>
              <a:t>Oyebode</a:t>
            </a:r>
            <a:r>
              <a:rPr lang="en-US" sz="1600" dirty="0">
                <a:latin typeface="Abadi" panose="020B0604020104020204" pitchFamily="34" charset="0"/>
              </a:rPr>
              <a:t> will yield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F5F5ED49-804F-D132-115E-26896375F3F8}"/>
              </a:ext>
            </a:extLst>
          </p:cNvPr>
          <p:cNvPicPr>
            <a:picLocks noChangeAspect="1"/>
          </p:cNvPicPr>
          <p:nvPr/>
        </p:nvPicPr>
        <p:blipFill>
          <a:blip r:embed="rId4"/>
          <a:stretch>
            <a:fillRect/>
          </a:stretch>
        </p:blipFill>
        <p:spPr>
          <a:xfrm>
            <a:off x="7304540" y="2587107"/>
            <a:ext cx="3517900" cy="889000"/>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53FCD8C7-E29D-4C24-7B08-67C28306AD43}"/>
              </a:ext>
            </a:extLst>
          </p:cNvPr>
          <p:cNvPicPr>
            <a:picLocks noChangeAspect="1"/>
          </p:cNvPicPr>
          <p:nvPr/>
        </p:nvPicPr>
        <p:blipFill>
          <a:blip r:embed="rId5"/>
          <a:stretch>
            <a:fillRect/>
          </a:stretch>
        </p:blipFill>
        <p:spPr>
          <a:xfrm>
            <a:off x="7335165" y="3860135"/>
            <a:ext cx="3517900" cy="889000"/>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BCA5DF24-4741-809D-384E-2238DE11074D}"/>
              </a:ext>
            </a:extLst>
          </p:cNvPr>
          <p:cNvPicPr>
            <a:picLocks noChangeAspect="1"/>
          </p:cNvPicPr>
          <p:nvPr/>
        </p:nvPicPr>
        <p:blipFill>
          <a:blip r:embed="rId6"/>
          <a:stretch>
            <a:fillRect/>
          </a:stretch>
        </p:blipFill>
        <p:spPr>
          <a:xfrm>
            <a:off x="7286295" y="5174227"/>
            <a:ext cx="3517900" cy="889000"/>
          </a:xfrm>
          <a:prstGeom prst="rect">
            <a:avLst/>
          </a:prstGeom>
        </p:spPr>
      </p:pic>
      <p:pic>
        <p:nvPicPr>
          <p:cNvPr id="16" name="Picture 15" descr="A black background with white text&#10;&#10;Description automatically generated">
            <a:extLst>
              <a:ext uri="{FF2B5EF4-FFF2-40B4-BE49-F238E27FC236}">
                <a16:creationId xmlns:a16="http://schemas.microsoft.com/office/drawing/2014/main" id="{3B3B9463-1F0D-94AB-32C3-315DB24D597D}"/>
              </a:ext>
            </a:extLst>
          </p:cNvPr>
          <p:cNvPicPr>
            <a:picLocks noChangeAspect="1"/>
          </p:cNvPicPr>
          <p:nvPr/>
        </p:nvPicPr>
        <p:blipFill>
          <a:blip r:embed="rId7"/>
          <a:stretch>
            <a:fillRect/>
          </a:stretch>
        </p:blipFill>
        <p:spPr>
          <a:xfrm>
            <a:off x="7298391" y="2630849"/>
            <a:ext cx="3517900" cy="889000"/>
          </a:xfrm>
          <a:prstGeom prst="rect">
            <a:avLst/>
          </a:prstGeom>
        </p:spPr>
      </p:pic>
    </p:spTree>
    <p:extLst>
      <p:ext uri="{BB962C8B-B14F-4D97-AF65-F5344CB8AC3E}">
        <p14:creationId xmlns:p14="http://schemas.microsoft.com/office/powerpoint/2010/main" val="3367783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What are the peak times for user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In the EDA section on Engagement Metrics by Hour, we saw that on average when aggregated by Hour, engagements see an upward trend as the day progresses across all engagement metrics. </a:t>
            </a:r>
          </a:p>
          <a:p>
            <a:pPr algn="just">
              <a:spcBef>
                <a:spcPts val="700"/>
              </a:spcBef>
            </a:pPr>
            <a:r>
              <a:rPr lang="en-US" sz="1600" dirty="0">
                <a:latin typeface="Abadi" panose="020B0604020104020204" pitchFamily="34" charset="0"/>
              </a:rPr>
              <a:t>When tested using Spearman’s rank correlation, we see that hour is only slightly correlated with any engagement metric. </a:t>
            </a:r>
          </a:p>
          <a:p>
            <a:pPr algn="just">
              <a:spcBef>
                <a:spcPts val="700"/>
              </a:spcBef>
            </a:pPr>
            <a:r>
              <a:rPr lang="en-US" sz="1600" dirty="0">
                <a:latin typeface="Abadi" panose="020B0604020104020204" pitchFamily="34" charset="0"/>
              </a:rPr>
              <a:t>Regression analysis also showed that there is no linear relationship that can be modeled between hour and any engagement metric.</a:t>
            </a:r>
          </a:p>
          <a:p>
            <a:pPr algn="just">
              <a:spcBef>
                <a:spcPts val="700"/>
              </a:spcBef>
            </a:pPr>
            <a:r>
              <a:rPr lang="en-US" sz="1600" dirty="0">
                <a:latin typeface="Abadi" panose="020B0604020104020204" pitchFamily="34" charset="0"/>
              </a:rPr>
              <a:t>The combination of high u-statistic and low p-value infers that there is a significant and consistent difference in each metric when grouped by hour. This may infer that Hour is a predictor of each engagement metrics and 9pm is a great time for posting.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66</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6F51DD44-F4D6-FAA5-4D1E-D7B8321AA6FD}"/>
              </a:ext>
            </a:extLst>
          </p:cNvPr>
          <p:cNvPicPr>
            <a:picLocks noChangeAspect="1"/>
          </p:cNvPicPr>
          <p:nvPr/>
        </p:nvPicPr>
        <p:blipFill>
          <a:blip r:embed="rId4"/>
          <a:stretch>
            <a:fillRect/>
          </a:stretch>
        </p:blipFill>
        <p:spPr>
          <a:xfrm>
            <a:off x="7062796" y="2423049"/>
            <a:ext cx="3796988" cy="1650187"/>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1ED3C267-7D5F-387C-84E7-939254A492DE}"/>
              </a:ext>
            </a:extLst>
          </p:cNvPr>
          <p:cNvPicPr>
            <a:picLocks noChangeAspect="1"/>
          </p:cNvPicPr>
          <p:nvPr/>
        </p:nvPicPr>
        <p:blipFill>
          <a:blip r:embed="rId5"/>
          <a:stretch>
            <a:fillRect/>
          </a:stretch>
        </p:blipFill>
        <p:spPr>
          <a:xfrm>
            <a:off x="7062795" y="4293206"/>
            <a:ext cx="3796987" cy="1848403"/>
          </a:xfrm>
          <a:prstGeom prst="rect">
            <a:avLst/>
          </a:prstGeom>
        </p:spPr>
      </p:pic>
    </p:spTree>
    <p:extLst>
      <p:ext uri="{BB962C8B-B14F-4D97-AF65-F5344CB8AC3E}">
        <p14:creationId xmlns:p14="http://schemas.microsoft.com/office/powerpoint/2010/main" val="23599899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Is Year a predictor of user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rmAutofit fontScale="92500" lnSpcReduction="10000"/>
          </a:bodyPr>
          <a:lstStyle/>
          <a:p>
            <a:pPr>
              <a:spcBef>
                <a:spcPts val="1400"/>
              </a:spcBef>
            </a:pPr>
            <a:r>
              <a:rPr lang="en-US" sz="1600" dirty="0">
                <a:latin typeface="Abadi" panose="020B0604020104020204" pitchFamily="34" charset="0"/>
              </a:rPr>
              <a:t>In the EDA section on Engagement Metrics by Year, we saw that on average when aggregated by Year, impressions and engagements see an upward trend as the year progresses and reach sees the reverse. </a:t>
            </a:r>
          </a:p>
          <a:p>
            <a:pPr algn="just">
              <a:spcBef>
                <a:spcPts val="700"/>
              </a:spcBef>
            </a:pPr>
            <a:r>
              <a:rPr lang="en-US" sz="1600" dirty="0">
                <a:latin typeface="Abadi" panose="020B0604020104020204" pitchFamily="34" charset="0"/>
              </a:rPr>
              <a:t>When tested using Spearman’s rank correlation, we see that there is a more significant correlation between year and all engagement metrics than compared with Hour. </a:t>
            </a:r>
          </a:p>
          <a:p>
            <a:pPr algn="just">
              <a:spcBef>
                <a:spcPts val="700"/>
              </a:spcBef>
            </a:pPr>
            <a:r>
              <a:rPr lang="en-US" sz="1600" dirty="0">
                <a:latin typeface="Abadi" panose="020B0604020104020204" pitchFamily="34" charset="0"/>
              </a:rPr>
              <a:t>Regression analysis also showed that there is no linear relationship that can be modeled between year and any engagement metric.</a:t>
            </a:r>
          </a:p>
          <a:p>
            <a:pPr algn="just">
              <a:spcBef>
                <a:spcPts val="700"/>
              </a:spcBef>
            </a:pPr>
            <a:r>
              <a:rPr lang="en-US" sz="1600" dirty="0">
                <a:latin typeface="Abadi" panose="020B0604020104020204" pitchFamily="34" charset="0"/>
              </a:rPr>
              <a:t>The combination of high u-statistic and low p-value infers that there is a significant and consistent difference in each metric when grouped by year. This may infer that Year is a predictor of each engagement metrics and each later will on average see higher engagement metrics.</a:t>
            </a:r>
          </a:p>
          <a:p>
            <a:pPr algn="just">
              <a:spcBef>
                <a:spcPts val="700"/>
              </a:spcBef>
            </a:pPr>
            <a:r>
              <a:rPr lang="en-US" sz="1600" dirty="0">
                <a:latin typeface="Abadi" panose="020B0604020104020204" pitchFamily="34" charset="0"/>
              </a:rPr>
              <a:t>Year is likely a better time-period predictor for impression metrics than other time periods.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67</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graph&#10;&#10;Description automatically generated">
            <a:extLst>
              <a:ext uri="{FF2B5EF4-FFF2-40B4-BE49-F238E27FC236}">
                <a16:creationId xmlns:a16="http://schemas.microsoft.com/office/drawing/2014/main" id="{4953AA70-2E00-3B0B-5CC1-31EE545B9A63}"/>
              </a:ext>
            </a:extLst>
          </p:cNvPr>
          <p:cNvPicPr>
            <a:picLocks noChangeAspect="1"/>
          </p:cNvPicPr>
          <p:nvPr/>
        </p:nvPicPr>
        <p:blipFill>
          <a:blip r:embed="rId4"/>
          <a:stretch>
            <a:fillRect/>
          </a:stretch>
        </p:blipFill>
        <p:spPr>
          <a:xfrm>
            <a:off x="7281718" y="2329861"/>
            <a:ext cx="3975100" cy="227219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8EAB92B-DEBF-5C97-1959-199EDDDA8A5F}"/>
              </a:ext>
            </a:extLst>
          </p:cNvPr>
          <p:cNvPicPr>
            <a:picLocks noChangeAspect="1"/>
          </p:cNvPicPr>
          <p:nvPr/>
        </p:nvPicPr>
        <p:blipFill>
          <a:blip r:embed="rId5"/>
          <a:stretch>
            <a:fillRect/>
          </a:stretch>
        </p:blipFill>
        <p:spPr>
          <a:xfrm>
            <a:off x="7281718" y="4709247"/>
            <a:ext cx="4072082" cy="1706322"/>
          </a:xfrm>
          <a:prstGeom prst="rect">
            <a:avLst/>
          </a:prstGeom>
        </p:spPr>
      </p:pic>
    </p:spTree>
    <p:extLst>
      <p:ext uri="{BB962C8B-B14F-4D97-AF65-F5344CB8AC3E}">
        <p14:creationId xmlns:p14="http://schemas.microsoft.com/office/powerpoint/2010/main" val="3201215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479467"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For other general metrics beyond engagements, we see a significant upward trend in link clicks and video views and a significant decline in shares. Other metrics have flat trendlines or only slight inclines.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4" name="Picture 13" descr="A screenshot of a graph&#10;&#10;Description automatically generated">
            <a:extLst>
              <a:ext uri="{FF2B5EF4-FFF2-40B4-BE49-F238E27FC236}">
                <a16:creationId xmlns:a16="http://schemas.microsoft.com/office/drawing/2014/main" id="{003863C4-CBEA-BE6B-66FE-94520CADC3D4}"/>
              </a:ext>
            </a:extLst>
          </p:cNvPr>
          <p:cNvPicPr>
            <a:picLocks noChangeAspect="1"/>
          </p:cNvPicPr>
          <p:nvPr/>
        </p:nvPicPr>
        <p:blipFill>
          <a:blip r:embed="rId4"/>
          <a:stretch>
            <a:fillRect/>
          </a:stretch>
        </p:blipFill>
        <p:spPr>
          <a:xfrm>
            <a:off x="6368839" y="2203080"/>
            <a:ext cx="4984962" cy="4212490"/>
          </a:xfrm>
          <a:prstGeom prst="rect">
            <a:avLst/>
          </a:prstGeom>
        </p:spPr>
      </p:pic>
    </p:spTree>
    <p:extLst>
      <p:ext uri="{BB962C8B-B14F-4D97-AF65-F5344CB8AC3E}">
        <p14:creationId xmlns:p14="http://schemas.microsoft.com/office/powerpoint/2010/main" val="1882037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Correlation</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lnSpcReduction="10000"/>
          </a:bodyPr>
          <a:lstStyle/>
          <a:p>
            <a:pPr>
              <a:spcBef>
                <a:spcPts val="1400"/>
              </a:spcBef>
            </a:pPr>
            <a:r>
              <a:rPr lang="en-US" sz="1600" dirty="0">
                <a:latin typeface="Abadi" panose="020B0604020104020204" pitchFamily="34" charset="0"/>
              </a:rPr>
              <a:t>Pearson correlation poorly assesses the relationship between variables because they are not normally distributed.</a:t>
            </a:r>
          </a:p>
          <a:p>
            <a:pPr>
              <a:spcBef>
                <a:spcPts val="1400"/>
              </a:spcBef>
            </a:pPr>
            <a:r>
              <a:rPr lang="en-US" sz="1600" dirty="0">
                <a:latin typeface="Abadi" panose="020B0604020104020204" pitchFamily="34" charset="0"/>
              </a:rPr>
              <a:t>When tested using spearman rank correlation, we find that year is more correlated with general metrics than hour.</a:t>
            </a:r>
          </a:p>
          <a:p>
            <a:pPr>
              <a:spcBef>
                <a:spcPts val="1400"/>
              </a:spcBef>
            </a:pPr>
            <a:r>
              <a:rPr lang="en-US" sz="1600" dirty="0">
                <a:latin typeface="Abadi" panose="020B0604020104020204" pitchFamily="34" charset="0"/>
              </a:rPr>
              <a:t>In particular, the highest correlations are between year and comments, likes, reactions and shares.</a:t>
            </a:r>
          </a:p>
          <a:p>
            <a:pPr>
              <a:spcBef>
                <a:spcPts val="1400"/>
              </a:spcBef>
            </a:pPr>
            <a:r>
              <a:rPr lang="en-US" sz="1600" dirty="0">
                <a:latin typeface="Abadi" panose="020B0604020104020204" pitchFamily="34" charset="0"/>
              </a:rPr>
              <a:t>Many metrics are correlated with each other and explaining the variance in certain variables requires models that combine many independent variables. In regression analysis, this is called Multiple Linear Regression.</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ue and green squares with white text&#10;&#10;Description automatically generated">
            <a:extLst>
              <a:ext uri="{FF2B5EF4-FFF2-40B4-BE49-F238E27FC236}">
                <a16:creationId xmlns:a16="http://schemas.microsoft.com/office/drawing/2014/main" id="{4601112D-5DE1-33A2-118F-3FE8D9D48B88}"/>
              </a:ext>
            </a:extLst>
          </p:cNvPr>
          <p:cNvPicPr>
            <a:picLocks noChangeAspect="1"/>
          </p:cNvPicPr>
          <p:nvPr/>
        </p:nvPicPr>
        <p:blipFill>
          <a:blip r:embed="rId4"/>
          <a:stretch>
            <a:fillRect/>
          </a:stretch>
        </p:blipFill>
        <p:spPr>
          <a:xfrm>
            <a:off x="4784798" y="2339936"/>
            <a:ext cx="6468658" cy="4075633"/>
          </a:xfrm>
          <a:prstGeom prst="rect">
            <a:avLst/>
          </a:prstGeom>
        </p:spPr>
      </p:pic>
    </p:spTree>
    <p:extLst>
      <p:ext uri="{BB962C8B-B14F-4D97-AF65-F5344CB8AC3E}">
        <p14:creationId xmlns:p14="http://schemas.microsoft.com/office/powerpoint/2010/main" val="111982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05929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collected from four social media websites: Facebook, Instagram, Twitter &amp; LinkedIn. </a:t>
            </a:r>
          </a:p>
          <a:p>
            <a:pPr>
              <a:lnSpc>
                <a:spcPct val="100000"/>
              </a:lnSpc>
              <a:spcBef>
                <a:spcPts val="1400"/>
              </a:spcBef>
            </a:pPr>
            <a:r>
              <a:rPr lang="en-US" sz="2200" dirty="0">
                <a:solidFill>
                  <a:schemeClr val="accent3">
                    <a:lumMod val="25000"/>
                  </a:schemeClr>
                </a:solidFill>
                <a:latin typeface="Abadi" panose="020B0604020104020204" pitchFamily="34" charset="0"/>
              </a:rPr>
              <a:t>Each social media dataset had 147 unique features which allowed for merging them into a single dataset.</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cleaned and analyzed in a jupyter notebook environment using Python.</a:t>
            </a:r>
          </a:p>
          <a:p>
            <a:pPr marL="0" indent="0">
              <a:lnSpc>
                <a:spcPct val="100000"/>
              </a:lnSpc>
              <a:spcBef>
                <a:spcPts val="1400"/>
              </a:spcBef>
              <a:buNone/>
            </a:pPr>
            <a:endParaRPr lang="en-US" sz="1500" i="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a:t>
            </a:r>
            <a:endParaRPr lang="en-US" dirty="0">
              <a:solidFill>
                <a:schemeClr val="accent1">
                  <a:lumMod val="75000"/>
                </a:schemeClr>
              </a:solidFill>
            </a:endParaRPr>
          </a:p>
        </p:txBody>
      </p:sp>
      <p:graphicFrame>
        <p:nvGraphicFramePr>
          <p:cNvPr id="8" name="Diagram 7">
            <a:extLst>
              <a:ext uri="{FF2B5EF4-FFF2-40B4-BE49-F238E27FC236}">
                <a16:creationId xmlns:a16="http://schemas.microsoft.com/office/drawing/2014/main" id="{1614BBD7-43E9-83B2-F1A6-9FDFF48033AC}"/>
              </a:ext>
            </a:extLst>
          </p:cNvPr>
          <p:cNvGraphicFramePr/>
          <p:nvPr>
            <p:extLst>
              <p:ext uri="{D42A27DB-BD31-4B8C-83A1-F6EECF244321}">
                <p14:modId xmlns:p14="http://schemas.microsoft.com/office/powerpoint/2010/main" val="1484155240"/>
              </p:ext>
            </p:extLst>
          </p:nvPr>
        </p:nvGraphicFramePr>
        <p:xfrm>
          <a:off x="5549900" y="1203853"/>
          <a:ext cx="63119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impressions feature is the model with parameters as network, content type and year. R-squared is low at 16.5%</a:t>
            </a:r>
          </a:p>
          <a:p>
            <a:pPr>
              <a:spcBef>
                <a:spcPts val="1400"/>
              </a:spcBef>
            </a:pPr>
            <a:r>
              <a:rPr lang="en-US" sz="1600" dirty="0">
                <a:latin typeface="Abadi" panose="020B0604020104020204" pitchFamily="34" charset="0"/>
              </a:rPr>
              <a:t>Parameter coefficients for document, photo and text content type are statistically insignificant, meaning that their coefficient values are no different from zero.</a:t>
            </a:r>
          </a:p>
          <a:p>
            <a:pPr>
              <a:spcBef>
                <a:spcPts val="1400"/>
              </a:spcBef>
            </a:pPr>
            <a:r>
              <a:rPr lang="en-US" sz="1600" dirty="0">
                <a:latin typeface="Abadi" panose="020B0604020104020204" pitchFamily="34" charset="0"/>
              </a:rPr>
              <a:t>According to this model, all features except Poll content type and year negatively impact the values in the impression feature. </a:t>
            </a:r>
          </a:p>
          <a:p>
            <a:pPr>
              <a:spcBef>
                <a:spcPts val="1400"/>
              </a:spcBef>
            </a:pPr>
            <a:r>
              <a:rPr lang="en-US" sz="1600" dirty="0">
                <a:latin typeface="Abadi" panose="020B0604020104020204" pitchFamily="34" charset="0"/>
              </a:rPr>
              <a:t>The model’s F-statistic (713, p-value 0) is significant implying that the model is statistically significant and at least one of the model parameters is related to the impressions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on a few significant features are high implying that any predictions from the model will be far from the observed values.</a:t>
            </a:r>
          </a:p>
          <a:p>
            <a:pPr>
              <a:spcBef>
                <a:spcPts val="1400"/>
              </a:spcBef>
            </a:pPr>
            <a:r>
              <a:rPr lang="en-US" sz="1600" dirty="0">
                <a:latin typeface="Abadi" panose="020B0604020104020204" pitchFamily="34" charset="0"/>
              </a:rPr>
              <a:t>The Durbin-Watson statistic (1.687)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9" name="Picture 8" descr="A screenshot of a computer&#10;&#10;Description automatically generated">
            <a:extLst>
              <a:ext uri="{FF2B5EF4-FFF2-40B4-BE49-F238E27FC236}">
                <a16:creationId xmlns:a16="http://schemas.microsoft.com/office/drawing/2014/main" id="{8F29F65D-09F1-3664-3C5A-5A52CE1ED8EF}"/>
              </a:ext>
            </a:extLst>
          </p:cNvPr>
          <p:cNvPicPr>
            <a:picLocks noChangeAspect="1"/>
          </p:cNvPicPr>
          <p:nvPr/>
        </p:nvPicPr>
        <p:blipFill rotWithShape="1">
          <a:blip r:embed="rId4"/>
          <a:srcRect l="13664" t="10841" r="6382" b="14643"/>
          <a:stretch/>
        </p:blipFill>
        <p:spPr>
          <a:xfrm>
            <a:off x="6095999" y="2502159"/>
            <a:ext cx="5039833" cy="3462706"/>
          </a:xfrm>
          <a:prstGeom prst="rect">
            <a:avLst/>
          </a:prstGeom>
        </p:spPr>
      </p:pic>
    </p:spTree>
    <p:extLst>
      <p:ext uri="{BB962C8B-B14F-4D97-AF65-F5344CB8AC3E}">
        <p14:creationId xmlns:p14="http://schemas.microsoft.com/office/powerpoint/2010/main" val="2694456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Reach</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reach feature is the model with parameters as network, content type and year. R squared is high at 85.3%</a:t>
            </a:r>
          </a:p>
          <a:p>
            <a:pPr>
              <a:spcBef>
                <a:spcPts val="1400"/>
              </a:spcBef>
            </a:pPr>
            <a:r>
              <a:rPr lang="en-US" sz="1600" dirty="0">
                <a:latin typeface="Abadi" panose="020B0604020104020204" pitchFamily="34" charset="0"/>
              </a:rPr>
              <a:t>Parameter coefficients for document, photo and poll content type are statistically insignificant, meaning that their coefficient values are no different from zero.</a:t>
            </a:r>
          </a:p>
          <a:p>
            <a:pPr>
              <a:spcBef>
                <a:spcPts val="1400"/>
              </a:spcBef>
            </a:pPr>
            <a:r>
              <a:rPr lang="en-US" sz="1600" dirty="0">
                <a:latin typeface="Abadi" panose="020B0604020104020204" pitchFamily="34" charset="0"/>
              </a:rPr>
              <a:t>All features except Twitter network, video content type and year negatively impact the values in the reach feature. </a:t>
            </a:r>
          </a:p>
          <a:p>
            <a:pPr>
              <a:spcBef>
                <a:spcPts val="1400"/>
              </a:spcBef>
            </a:pPr>
            <a:r>
              <a:rPr lang="en-US" sz="1600" dirty="0">
                <a:latin typeface="Abadi" panose="020B0604020104020204" pitchFamily="34" charset="0"/>
              </a:rPr>
              <a:t>The model’s F-statistic (&gt;2k,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high implying that any predictions from the model will be far from the observed values.</a:t>
            </a:r>
          </a:p>
          <a:p>
            <a:pPr>
              <a:spcBef>
                <a:spcPts val="1400"/>
              </a:spcBef>
            </a:pPr>
            <a:r>
              <a:rPr lang="en-US" sz="1600" dirty="0">
                <a:latin typeface="Abadi" panose="020B0604020104020204" pitchFamily="34" charset="0"/>
              </a:rPr>
              <a:t>The Durbin-Watson statistic (1.8) implies that the model’s errors are independent and there is no strong case for overfitting or underfitting.</a:t>
            </a:r>
          </a:p>
          <a:p>
            <a:pPr>
              <a:spcBef>
                <a:spcPts val="1400"/>
              </a:spcBef>
            </a:pPr>
            <a:r>
              <a:rPr lang="en-US" sz="1600" dirty="0">
                <a:latin typeface="Abadi" panose="020B0604020104020204" pitchFamily="34" charset="0"/>
              </a:rPr>
              <a:t>However, this model confirms the charts we’ve plotting regarding the Reach variable.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8" name="Picture 7" descr="A screenshot of a computer&#10;&#10;Description automatically generated">
            <a:extLst>
              <a:ext uri="{FF2B5EF4-FFF2-40B4-BE49-F238E27FC236}">
                <a16:creationId xmlns:a16="http://schemas.microsoft.com/office/drawing/2014/main" id="{5E1DFB77-6288-4E3F-4505-13C18C50FD33}"/>
              </a:ext>
            </a:extLst>
          </p:cNvPr>
          <p:cNvPicPr>
            <a:picLocks noChangeAspect="1"/>
          </p:cNvPicPr>
          <p:nvPr/>
        </p:nvPicPr>
        <p:blipFill rotWithShape="1">
          <a:blip r:embed="rId4"/>
          <a:srcRect l="13367" t="12981" r="6338" b="14723"/>
          <a:stretch/>
        </p:blipFill>
        <p:spPr>
          <a:xfrm>
            <a:off x="5631747" y="2444392"/>
            <a:ext cx="5409776" cy="3754984"/>
          </a:xfrm>
          <a:prstGeom prst="rect">
            <a:avLst/>
          </a:prstGeom>
        </p:spPr>
      </p:pic>
    </p:spTree>
    <p:extLst>
      <p:ext uri="{BB962C8B-B14F-4D97-AF65-F5344CB8AC3E}">
        <p14:creationId xmlns:p14="http://schemas.microsoft.com/office/powerpoint/2010/main" val="214865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Engagement Rate per Reach</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engagement rate per reach feature is the model with parameters as network, content type, impressions, reach, engagements, reactions and likes. R squared is low at 22.2%</a:t>
            </a:r>
          </a:p>
          <a:p>
            <a:pPr>
              <a:spcBef>
                <a:spcPts val="1400"/>
              </a:spcBef>
            </a:pPr>
            <a:r>
              <a:rPr lang="en-US" sz="1600" dirty="0">
                <a:latin typeface="Abadi" panose="020B0604020104020204" pitchFamily="34" charset="0"/>
              </a:rPr>
              <a:t>This model has been filtered to remove parameters with insignificant coefficients. This raises concerns of whether the model is overfit to its parameters and if it can generalize to the fuller dataset.</a:t>
            </a:r>
          </a:p>
          <a:p>
            <a:pPr>
              <a:spcBef>
                <a:spcPts val="1400"/>
              </a:spcBef>
            </a:pPr>
            <a:r>
              <a:rPr lang="en-US" sz="1600" dirty="0">
                <a:latin typeface="Abadi" panose="020B0604020104020204" pitchFamily="34" charset="0"/>
              </a:rPr>
              <a:t>All features except Instagram network, impressions and reactions negatively impact the values in the engagement rate per reach feature. </a:t>
            </a:r>
          </a:p>
          <a:p>
            <a:pPr>
              <a:spcBef>
                <a:spcPts val="1400"/>
              </a:spcBef>
            </a:pPr>
            <a:r>
              <a:rPr lang="en-US" sz="1600" dirty="0">
                <a:latin typeface="Abadi" panose="020B0604020104020204" pitchFamily="34" charset="0"/>
              </a:rPr>
              <a:t>The model’s F-statistic (616,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(1.895)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72</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4F42C531-1610-DC91-F67E-FEF01AEF9CBA}"/>
              </a:ext>
            </a:extLst>
          </p:cNvPr>
          <p:cNvPicPr>
            <a:picLocks noChangeAspect="1"/>
          </p:cNvPicPr>
          <p:nvPr/>
        </p:nvPicPr>
        <p:blipFill rotWithShape="1">
          <a:blip r:embed="rId4"/>
          <a:srcRect l="12471" t="11361" r="8266" b="18871"/>
          <a:stretch/>
        </p:blipFill>
        <p:spPr>
          <a:xfrm>
            <a:off x="5526610" y="2389218"/>
            <a:ext cx="5340443" cy="3752391"/>
          </a:xfrm>
          <a:prstGeom prst="rect">
            <a:avLst/>
          </a:prstGeom>
        </p:spPr>
      </p:pic>
    </p:spTree>
    <p:extLst>
      <p:ext uri="{BB962C8B-B14F-4D97-AF65-F5344CB8AC3E}">
        <p14:creationId xmlns:p14="http://schemas.microsoft.com/office/powerpoint/2010/main" val="3503452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Shares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engagement rate per reach feature is the model with parameters as network, content type, year, impressions, reach and link clicks. R squared is low at 21.1%</a:t>
            </a:r>
          </a:p>
          <a:p>
            <a:pPr>
              <a:spcBef>
                <a:spcPts val="1400"/>
              </a:spcBef>
            </a:pPr>
            <a:r>
              <a:rPr lang="en-US" sz="1600" dirty="0">
                <a:latin typeface="Abadi" panose="020B0604020104020204" pitchFamily="34" charset="0"/>
              </a:rPr>
              <a:t>All features except impressions negatively impact the values in the engagement rate per reach feature. </a:t>
            </a:r>
          </a:p>
          <a:p>
            <a:pPr>
              <a:spcBef>
                <a:spcPts val="1400"/>
              </a:spcBef>
            </a:pPr>
            <a:r>
              <a:rPr lang="en-US" sz="1600" dirty="0">
                <a:latin typeface="Abadi" panose="020B0604020104020204" pitchFamily="34" charset="0"/>
              </a:rPr>
              <a:t>The model’s F-statistic (740,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(1.894)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73</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EB6326E1-9DB6-8945-4A3D-33FBB2092419}"/>
              </a:ext>
            </a:extLst>
          </p:cNvPr>
          <p:cNvPicPr>
            <a:picLocks noChangeAspect="1"/>
          </p:cNvPicPr>
          <p:nvPr/>
        </p:nvPicPr>
        <p:blipFill rotWithShape="1">
          <a:blip r:embed="rId4"/>
          <a:srcRect l="12678" t="12093" r="6181" b="13023"/>
          <a:stretch/>
        </p:blipFill>
        <p:spPr>
          <a:xfrm>
            <a:off x="5313226" y="2502160"/>
            <a:ext cx="5466906" cy="3728520"/>
          </a:xfrm>
          <a:prstGeom prst="rect">
            <a:avLst/>
          </a:prstGeom>
        </p:spPr>
      </p:pic>
    </p:spTree>
    <p:extLst>
      <p:ext uri="{BB962C8B-B14F-4D97-AF65-F5344CB8AC3E}">
        <p14:creationId xmlns:p14="http://schemas.microsoft.com/office/powerpoint/2010/main" val="2132861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Link Clicks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link clicks feature is the model with parameters as network and content type. R squared is very high at 96.4%</a:t>
            </a:r>
          </a:p>
          <a:p>
            <a:pPr>
              <a:spcBef>
                <a:spcPts val="1400"/>
              </a:spcBef>
            </a:pPr>
            <a:r>
              <a:rPr lang="en-US" sz="1600" dirty="0">
                <a:latin typeface="Abadi" panose="020B0604020104020204" pitchFamily="34" charset="0"/>
              </a:rPr>
              <a:t>This model has been filtered to remove parameters with insignificant coefficients. This raises concerns of whether the model is overfit to its parameters and if it can generalize to the fuller dataset. </a:t>
            </a:r>
          </a:p>
          <a:p>
            <a:pPr>
              <a:spcBef>
                <a:spcPts val="1400"/>
              </a:spcBef>
            </a:pPr>
            <a:r>
              <a:rPr lang="en-US" sz="1600" dirty="0">
                <a:latin typeface="Abadi" panose="020B0604020104020204" pitchFamily="34" charset="0"/>
              </a:rPr>
              <a:t>The model’s F-statistic (9958,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standard errors are very low implying that any predictions from the model will be close to the observed values.</a:t>
            </a:r>
          </a:p>
          <a:p>
            <a:pPr>
              <a:spcBef>
                <a:spcPts val="1400"/>
              </a:spcBef>
            </a:pPr>
            <a:r>
              <a:rPr lang="en-US" sz="1600" dirty="0">
                <a:latin typeface="Abadi" panose="020B0604020104020204" pitchFamily="34" charset="0"/>
              </a:rPr>
              <a:t>The Durbin-Watson statistic (2.0) implies that the model’s errors are independent and there is no strong case for overfitting or underfitting.</a:t>
            </a:r>
          </a:p>
          <a:p>
            <a:pPr>
              <a:spcBef>
                <a:spcPts val="1400"/>
              </a:spcBef>
            </a:pPr>
            <a:r>
              <a:rPr lang="en-US" sz="1600" dirty="0">
                <a:latin typeface="Abadi" panose="020B0604020104020204" pitchFamily="34" charset="0"/>
              </a:rPr>
              <a:t>However, the sample size is about 2% of the fuller dataset. </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0F4675DD-3397-1218-EE1C-C155F7997002}"/>
              </a:ext>
            </a:extLst>
          </p:cNvPr>
          <p:cNvPicPr>
            <a:picLocks noChangeAspect="1"/>
          </p:cNvPicPr>
          <p:nvPr/>
        </p:nvPicPr>
        <p:blipFill>
          <a:blip r:embed="rId4"/>
          <a:stretch>
            <a:fillRect/>
          </a:stretch>
        </p:blipFill>
        <p:spPr>
          <a:xfrm>
            <a:off x="5313226" y="2502159"/>
            <a:ext cx="5798228" cy="3639450"/>
          </a:xfrm>
          <a:prstGeom prst="rect">
            <a:avLst/>
          </a:prstGeom>
        </p:spPr>
      </p:pic>
    </p:spTree>
    <p:extLst>
      <p:ext uri="{BB962C8B-B14F-4D97-AF65-F5344CB8AC3E}">
        <p14:creationId xmlns:p14="http://schemas.microsoft.com/office/powerpoint/2010/main" val="3349615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Link Clicks 2</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a:bodyPr>
          <a:lstStyle/>
          <a:p>
            <a:pPr>
              <a:spcBef>
                <a:spcPts val="1400"/>
              </a:spcBef>
            </a:pPr>
            <a:r>
              <a:rPr lang="en-US" sz="1600" dirty="0">
                <a:latin typeface="Abadi" panose="020B0604020104020204" pitchFamily="34" charset="0"/>
              </a:rPr>
              <a:t>When we generalize the model to the fuller dataset, the r—squared drops to 2%. This supports the theory that the previous model was overfit.</a:t>
            </a:r>
          </a:p>
          <a:p>
            <a:pPr>
              <a:spcBef>
                <a:spcPts val="1400"/>
              </a:spcBef>
            </a:pPr>
            <a:r>
              <a:rPr lang="en-US" sz="1600" dirty="0">
                <a:latin typeface="Abadi" panose="020B0604020104020204" pitchFamily="34" charset="0"/>
              </a:rPr>
              <a:t>However, standard error remains low, f-statistic remains significant, and Durbin-Watson statistic remains near perfect.</a:t>
            </a:r>
          </a:p>
          <a:p>
            <a:pPr>
              <a:spcBef>
                <a:spcPts val="1400"/>
              </a:spcBef>
            </a:pPr>
            <a:r>
              <a:rPr lang="en-US" sz="1600" dirty="0">
                <a:latin typeface="Abadi" panose="020B0604020104020204" pitchFamily="34" charset="0"/>
              </a:rPr>
              <a:t>This implies that the independent features explain some of the variance in the links click feature however, the relationship is likely non-linear and using a line equation to model the dataset is inadequate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62BA580E-3928-441C-7525-7F50E8224CD2}"/>
              </a:ext>
            </a:extLst>
          </p:cNvPr>
          <p:cNvPicPr>
            <a:picLocks noChangeAspect="1"/>
          </p:cNvPicPr>
          <p:nvPr/>
        </p:nvPicPr>
        <p:blipFill rotWithShape="1">
          <a:blip r:embed="rId4"/>
          <a:srcRect l="14105" t="11517" r="6149" b="22745"/>
          <a:stretch/>
        </p:blipFill>
        <p:spPr>
          <a:xfrm>
            <a:off x="5313226" y="2496844"/>
            <a:ext cx="5372951" cy="3549394"/>
          </a:xfrm>
          <a:prstGeom prst="rect">
            <a:avLst/>
          </a:prstGeom>
        </p:spPr>
      </p:pic>
    </p:spTree>
    <p:extLst>
      <p:ext uri="{BB962C8B-B14F-4D97-AF65-F5344CB8AC3E}">
        <p14:creationId xmlns:p14="http://schemas.microsoft.com/office/powerpoint/2010/main" val="4007842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Video Views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video views feature is the model with parameters as network, content type and year. R squared is low at 14.7%</a:t>
            </a:r>
          </a:p>
          <a:p>
            <a:pPr>
              <a:spcBef>
                <a:spcPts val="1400"/>
              </a:spcBef>
            </a:pPr>
            <a:r>
              <a:rPr lang="en-US" sz="1600" dirty="0">
                <a:latin typeface="Abadi" panose="020B0604020104020204" pitchFamily="34" charset="0"/>
              </a:rPr>
              <a:t>All features except Twitter network and shares positively impact the values in the engagement rate per reach feature. </a:t>
            </a:r>
          </a:p>
          <a:p>
            <a:pPr>
              <a:spcBef>
                <a:spcPts val="1400"/>
              </a:spcBef>
            </a:pPr>
            <a:r>
              <a:rPr lang="en-US" sz="1600" dirty="0">
                <a:latin typeface="Abadi" panose="020B0604020104020204" pitchFamily="34" charset="0"/>
              </a:rPr>
              <a:t>The model’s F-statistic (519,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right of zero on the number line, i.e., they are positive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(1.805)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76</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AEF506FD-1D2E-E721-0CA5-28B8D56DA336}"/>
              </a:ext>
            </a:extLst>
          </p:cNvPr>
          <p:cNvPicPr>
            <a:picLocks noChangeAspect="1"/>
          </p:cNvPicPr>
          <p:nvPr/>
        </p:nvPicPr>
        <p:blipFill rotWithShape="1">
          <a:blip r:embed="rId4"/>
          <a:srcRect l="13178" t="11939" r="6496" b="13022"/>
          <a:stretch/>
        </p:blipFill>
        <p:spPr>
          <a:xfrm>
            <a:off x="5334041" y="2502159"/>
            <a:ext cx="5411972" cy="3639450"/>
          </a:xfrm>
          <a:prstGeom prst="rect">
            <a:avLst/>
          </a:prstGeom>
        </p:spPr>
      </p:pic>
    </p:spTree>
    <p:extLst>
      <p:ext uri="{BB962C8B-B14F-4D97-AF65-F5344CB8AC3E}">
        <p14:creationId xmlns:p14="http://schemas.microsoft.com/office/powerpoint/2010/main" val="2467709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764783"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accent1">
                    <a:lumMod val="75000"/>
                  </a:schemeClr>
                </a:solidFill>
                <a:latin typeface="Abadi" panose="020B0604020104020204" pitchFamily="34" charset="0"/>
                <a:ea typeface="+mj-ea"/>
                <a:cs typeface="+mj-cs"/>
              </a:rPr>
              <a:t>Testing Trends in General Metrics – Regression Analysis - Results</a:t>
            </a:r>
          </a:p>
        </p:txBody>
      </p:sp>
      <p:sp>
        <p:nvSpPr>
          <p:cNvPr id="47" name="Rectangle 46">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Upward trend">
            <a:extLst>
              <a:ext uri="{FF2B5EF4-FFF2-40B4-BE49-F238E27FC236}">
                <a16:creationId xmlns:a16="http://schemas.microsoft.com/office/drawing/2014/main" id="{ED696054-628E-B211-7C6F-9EB4D480E6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110" y="1186882"/>
            <a:ext cx="4235516" cy="423551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fontScale="85000" lnSpcReduction="20000"/>
          </a:bodyPr>
          <a:lstStyle/>
          <a:p>
            <a:pPr>
              <a:spcBef>
                <a:spcPts val="1400"/>
              </a:spcBef>
            </a:pPr>
            <a:r>
              <a:rPr lang="en-US" sz="2000" dirty="0">
                <a:latin typeface="Abadi" panose="020B0604020104020204" pitchFamily="34" charset="0"/>
              </a:rPr>
              <a:t>We can confidently accept that features like year, network and content type are related to Reach.</a:t>
            </a:r>
          </a:p>
          <a:p>
            <a:pPr>
              <a:spcBef>
                <a:spcPts val="1400"/>
              </a:spcBef>
            </a:pPr>
            <a:r>
              <a:rPr lang="en-US" sz="2000" dirty="0">
                <a:latin typeface="Abadi" panose="020B0604020104020204" pitchFamily="34" charset="0"/>
              </a:rPr>
              <a:t>For other models with low r squared, we can only determine which feature are closely related to the dependent variable by plotting residual plots of each independent variable and the residuals.</a:t>
            </a:r>
          </a:p>
          <a:p>
            <a:pPr>
              <a:spcBef>
                <a:spcPts val="1400"/>
              </a:spcBef>
            </a:pPr>
            <a:r>
              <a:rPr lang="en-US" sz="2000" dirty="0">
                <a:latin typeface="Abadi" panose="020B0604020104020204" pitchFamily="34" charset="0"/>
              </a:rPr>
              <a:t>Other general metrics like engagements, engagements per impressions, reactions, likes, comments, and all clicks have poor linear models.</a:t>
            </a:r>
          </a:p>
          <a:p>
            <a:pPr>
              <a:spcBef>
                <a:spcPts val="1400"/>
              </a:spcBef>
            </a:pPr>
            <a:r>
              <a:rPr lang="en-US" sz="2000" dirty="0">
                <a:latin typeface="Abadi" panose="020B0604020104020204" pitchFamily="34" charset="0"/>
              </a:rPr>
              <a:t>This may imply that the features cannot be linearly modeled, and other types of non-linear modeling techniques should be considered.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77</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93982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U - Test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We’ve already seen that the features are not normally distributed. Therefore, we’ll favor the Mann-Whitney U-Test to test the significance of group means.</a:t>
            </a:r>
          </a:p>
          <a:p>
            <a:pPr>
              <a:spcBef>
                <a:spcPts val="1400"/>
              </a:spcBef>
            </a:pPr>
            <a:r>
              <a:rPr lang="en-US" sz="1600" dirty="0">
                <a:latin typeface="Abadi" panose="020B0604020104020204" pitchFamily="34" charset="0"/>
              </a:rPr>
              <a:t>From our analysis, there is there is a statistically significant difference between year and each general metric indicating that the relationship might be non-linear.</a:t>
            </a:r>
          </a:p>
          <a:p>
            <a:pPr>
              <a:spcBef>
                <a:spcPts val="1400"/>
              </a:spcBef>
            </a:pPr>
            <a:r>
              <a:rPr lang="en-US" sz="1600" dirty="0">
                <a:latin typeface="Abadi" panose="020B0604020104020204" pitchFamily="34" charset="0"/>
              </a:rPr>
              <a:t>This confirms our conclusion from the regression analysis.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3B26352F-F7F4-3E53-1CF6-1B3577C27EAC}"/>
              </a:ext>
            </a:extLst>
          </p:cNvPr>
          <p:cNvPicPr>
            <a:picLocks noChangeAspect="1"/>
          </p:cNvPicPr>
          <p:nvPr/>
        </p:nvPicPr>
        <p:blipFill>
          <a:blip r:embed="rId4"/>
          <a:stretch>
            <a:fillRect/>
          </a:stretch>
        </p:blipFill>
        <p:spPr>
          <a:xfrm>
            <a:off x="6021293" y="2502159"/>
            <a:ext cx="4708620" cy="3639450"/>
          </a:xfrm>
          <a:prstGeom prst="rect">
            <a:avLst/>
          </a:prstGeom>
        </p:spPr>
      </p:pic>
    </p:spTree>
    <p:extLst>
      <p:ext uri="{BB962C8B-B14F-4D97-AF65-F5344CB8AC3E}">
        <p14:creationId xmlns:p14="http://schemas.microsoft.com/office/powerpoint/2010/main" val="2673687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5</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Build a Dashboard </a:t>
            </a:r>
            <a:r>
              <a:rPr lang="en-US" sz="3400" kern="1200">
                <a:solidFill>
                  <a:schemeClr val="accent1">
                    <a:lumMod val="75000"/>
                  </a:schemeClr>
                </a:solidFill>
                <a:latin typeface="Abadi" panose="020B0604020104020204" pitchFamily="34" charset="0"/>
                <a:ea typeface="+mj-ea"/>
                <a:cs typeface="+mj-cs"/>
              </a:rPr>
              <a:t>with Tableau</a:t>
            </a:r>
            <a:endParaRPr lang="en-US" sz="3400" kern="1200" dirty="0">
              <a:solidFill>
                <a:schemeClr val="accent1">
                  <a:lumMod val="75000"/>
                </a:schemeClr>
              </a:solidFill>
              <a:latin typeface="Abadi" panose="020B0604020104020204" pitchFamily="34" charset="0"/>
              <a:ea typeface="+mj-ea"/>
              <a:cs typeface="+mj-cs"/>
            </a:endParaRP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12608479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accent1">
                    <a:lumMod val="75000"/>
                  </a:schemeClr>
                </a:solidFill>
                <a:latin typeface="Abadi" panose="020B0604020104020204" pitchFamily="34" charset="0"/>
                <a:ea typeface="+mj-ea"/>
                <a:cs typeface="+mj-cs"/>
              </a:rPr>
              <a:t>Data Preparation – Sample Record</a:t>
            </a:r>
          </a:p>
        </p:txBody>
      </p:sp>
      <p:sp>
        <p:nvSpPr>
          <p:cNvPr id="51" name="Rectangle 5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8A6A3AE-39B9-C673-1CD4-98FEFAFD9AA3}"/>
              </a:ext>
            </a:extLst>
          </p:cNvPr>
          <p:cNvPicPr>
            <a:picLocks noChangeAspect="1"/>
          </p:cNvPicPr>
          <p:nvPr/>
        </p:nvPicPr>
        <p:blipFill>
          <a:blip r:embed="rId3"/>
          <a:stretch>
            <a:fillRect/>
          </a:stretch>
        </p:blipFill>
        <p:spPr>
          <a:xfrm>
            <a:off x="669235" y="1192430"/>
            <a:ext cx="6221895" cy="4113862"/>
          </a:xfrm>
          <a:prstGeom prst="rect">
            <a:avLst/>
          </a:prstGeom>
        </p:spPr>
      </p:pic>
      <p:cxnSp>
        <p:nvCxnSpPr>
          <p:cNvPr id="52" name="Straight Connector 5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fontScale="92500" lnSpcReduction="10000"/>
          </a:bodyPr>
          <a:lstStyle/>
          <a:p>
            <a:pPr>
              <a:spcBef>
                <a:spcPts val="1400"/>
              </a:spcBef>
            </a:pPr>
            <a:r>
              <a:rPr lang="en-US" sz="2000" dirty="0">
                <a:latin typeface="Abadi" panose="020B0604020104020204" pitchFamily="34" charset="0"/>
              </a:rPr>
              <a:t>Each record had a feature stating: </a:t>
            </a:r>
          </a:p>
          <a:p>
            <a:pPr lvl="1">
              <a:spcBef>
                <a:spcPts val="1400"/>
              </a:spcBef>
            </a:pPr>
            <a:r>
              <a:rPr lang="en-US" sz="1600" dirty="0">
                <a:latin typeface="Abadi" panose="020B0604020104020204" pitchFamily="34" charset="0"/>
              </a:rPr>
              <a:t>The social media network they originated from.</a:t>
            </a:r>
          </a:p>
          <a:p>
            <a:pPr lvl="1">
              <a:spcBef>
                <a:spcPts val="1400"/>
              </a:spcBef>
            </a:pPr>
            <a:r>
              <a:rPr lang="en-US" sz="1600" dirty="0">
                <a:latin typeface="Abadi" panose="020B0604020104020204" pitchFamily="34" charset="0"/>
              </a:rPr>
              <a:t>The date and time the Post was sent.</a:t>
            </a:r>
          </a:p>
          <a:p>
            <a:pPr lvl="1">
              <a:spcBef>
                <a:spcPts val="1400"/>
              </a:spcBef>
            </a:pPr>
            <a:r>
              <a:rPr lang="en-US" sz="1600" dirty="0">
                <a:latin typeface="Abadi" panose="020B0604020104020204" pitchFamily="34" charset="0"/>
              </a:rPr>
              <a:t>The type of content they were, the text of the Post.</a:t>
            </a:r>
          </a:p>
          <a:p>
            <a:pPr lvl="1">
              <a:spcBef>
                <a:spcPts val="1400"/>
              </a:spcBef>
            </a:pPr>
            <a:r>
              <a:rPr lang="en-US" sz="1600" dirty="0">
                <a:latin typeface="Abadi" panose="020B0604020104020204" pitchFamily="34" charset="0"/>
              </a:rPr>
              <a:t>The name of the sender of the post.</a:t>
            </a:r>
          </a:p>
          <a:p>
            <a:pPr lvl="1">
              <a:spcBef>
                <a:spcPts val="1400"/>
              </a:spcBef>
            </a:pPr>
            <a:r>
              <a:rPr lang="en-US" sz="1600" dirty="0">
                <a:latin typeface="Abadi" panose="020B0604020104020204" pitchFamily="34" charset="0"/>
              </a:rPr>
              <a:t>General and specific social media metrics collected by the network. </a:t>
            </a:r>
            <a:endParaRPr lang="en-US" sz="2000" dirty="0">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
        <p:nvSpPr>
          <p:cNvPr id="50" name="TextBox 49">
            <a:extLst>
              <a:ext uri="{FF2B5EF4-FFF2-40B4-BE49-F238E27FC236}">
                <a16:creationId xmlns:a16="http://schemas.microsoft.com/office/drawing/2014/main" id="{5FBDA2BD-0CE2-8532-D4BA-7747E8434221}"/>
              </a:ext>
            </a:extLst>
          </p:cNvPr>
          <p:cNvSpPr txBox="1"/>
          <p:nvPr/>
        </p:nvSpPr>
        <p:spPr>
          <a:xfrm>
            <a:off x="669235" y="5541818"/>
            <a:ext cx="6221895"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280316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8992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LC-40 is the launch site with the most successful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rate for all Sites</a:t>
            </a:r>
          </a:p>
        </p:txBody>
      </p:sp>
      <p:pic>
        <p:nvPicPr>
          <p:cNvPr id="4" name="Content Placeholder 4">
            <a:extLst>
              <a:ext uri="{FF2B5EF4-FFF2-40B4-BE49-F238E27FC236}">
                <a16:creationId xmlns:a16="http://schemas.microsoft.com/office/drawing/2014/main" id="{397A0525-858D-F931-D85F-86B361D30381}"/>
              </a:ext>
            </a:extLst>
          </p:cNvPr>
          <p:cNvPicPr>
            <a:picLocks noChangeAspect="1"/>
          </p:cNvPicPr>
          <p:nvPr/>
        </p:nvPicPr>
        <p:blipFill>
          <a:blip r:embed="rId3"/>
          <a:stretch>
            <a:fillRect/>
          </a:stretch>
        </p:blipFill>
        <p:spPr>
          <a:xfrm>
            <a:off x="1267046" y="1966806"/>
            <a:ext cx="9038782" cy="435254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5728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launch site with the highest success ratio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Site with highest success ratio</a:t>
            </a:r>
          </a:p>
        </p:txBody>
      </p:sp>
      <p:pic>
        <p:nvPicPr>
          <p:cNvPr id="2" name="Picture 1">
            <a:extLst>
              <a:ext uri="{FF2B5EF4-FFF2-40B4-BE49-F238E27FC236}">
                <a16:creationId xmlns:a16="http://schemas.microsoft.com/office/drawing/2014/main" id="{9FF1F9FD-CE7B-D55E-E257-7FE2E03375D9}"/>
              </a:ext>
            </a:extLst>
          </p:cNvPr>
          <p:cNvPicPr>
            <a:picLocks noChangeAspect="1"/>
          </p:cNvPicPr>
          <p:nvPr/>
        </p:nvPicPr>
        <p:blipFill>
          <a:blip r:embed="rId3"/>
          <a:stretch>
            <a:fillRect/>
          </a:stretch>
        </p:blipFill>
        <p:spPr>
          <a:xfrm>
            <a:off x="958152" y="2048256"/>
            <a:ext cx="9006300" cy="3742728"/>
          </a:xfrm>
          <a:prstGeom prst="rect">
            <a:avLst/>
          </a:prstGeom>
        </p:spPr>
      </p:pic>
    </p:spTree>
    <p:extLst>
      <p:ext uri="{BB962C8B-B14F-4D97-AF65-F5344CB8AC3E}">
        <p14:creationId xmlns:p14="http://schemas.microsoft.com/office/powerpoint/2010/main" val="27043645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5053" y="1617294"/>
            <a:ext cx="3747125" cy="572869"/>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rPr>
              <a:t>We can see success v. failure ratio based on payload range.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Scatterplot showing Payload v. Launch Outcome</a:t>
            </a:r>
          </a:p>
        </p:txBody>
      </p:sp>
      <p:pic>
        <p:nvPicPr>
          <p:cNvPr id="4" name="Picture 3">
            <a:extLst>
              <a:ext uri="{FF2B5EF4-FFF2-40B4-BE49-F238E27FC236}">
                <a16:creationId xmlns:a16="http://schemas.microsoft.com/office/drawing/2014/main" id="{38D95C61-1C9A-E354-25A2-883478300196}"/>
              </a:ext>
            </a:extLst>
          </p:cNvPr>
          <p:cNvPicPr>
            <a:picLocks noChangeAspect="1"/>
          </p:cNvPicPr>
          <p:nvPr/>
        </p:nvPicPr>
        <p:blipFill>
          <a:blip r:embed="rId3"/>
          <a:stretch>
            <a:fillRect/>
          </a:stretch>
        </p:blipFill>
        <p:spPr>
          <a:xfrm>
            <a:off x="125053" y="2285677"/>
            <a:ext cx="4022317" cy="3739896"/>
          </a:xfrm>
          <a:prstGeom prst="rect">
            <a:avLst/>
          </a:prstGeom>
          <a:ln>
            <a:solidFill>
              <a:srgbClr val="16351D"/>
            </a:solidFill>
          </a:ln>
        </p:spPr>
      </p:pic>
      <p:pic>
        <p:nvPicPr>
          <p:cNvPr id="6" name="Picture 5">
            <a:extLst>
              <a:ext uri="{FF2B5EF4-FFF2-40B4-BE49-F238E27FC236}">
                <a16:creationId xmlns:a16="http://schemas.microsoft.com/office/drawing/2014/main" id="{DDD806AE-EB8C-AC45-4AB8-2C34E9EC9B72}"/>
              </a:ext>
            </a:extLst>
          </p:cNvPr>
          <p:cNvPicPr>
            <a:picLocks noChangeAspect="1"/>
          </p:cNvPicPr>
          <p:nvPr/>
        </p:nvPicPr>
        <p:blipFill>
          <a:blip r:embed="rId4"/>
          <a:stretch>
            <a:fillRect/>
          </a:stretch>
        </p:blipFill>
        <p:spPr>
          <a:xfrm>
            <a:off x="4147368" y="2285677"/>
            <a:ext cx="4022317" cy="3739896"/>
          </a:xfrm>
          <a:prstGeom prst="rect">
            <a:avLst/>
          </a:prstGeom>
          <a:ln>
            <a:solidFill>
              <a:srgbClr val="16351D"/>
            </a:solidFill>
          </a:ln>
        </p:spPr>
      </p:pic>
      <p:pic>
        <p:nvPicPr>
          <p:cNvPr id="7" name="Picture 6">
            <a:extLst>
              <a:ext uri="{FF2B5EF4-FFF2-40B4-BE49-F238E27FC236}">
                <a16:creationId xmlns:a16="http://schemas.microsoft.com/office/drawing/2014/main" id="{CEB6E4A0-4B6D-7502-E9FB-D1037D25EB7B}"/>
              </a:ext>
            </a:extLst>
          </p:cNvPr>
          <p:cNvPicPr>
            <a:picLocks noChangeAspect="1"/>
          </p:cNvPicPr>
          <p:nvPr/>
        </p:nvPicPr>
        <p:blipFill>
          <a:blip r:embed="rId5"/>
          <a:stretch>
            <a:fillRect/>
          </a:stretch>
        </p:blipFill>
        <p:spPr>
          <a:xfrm>
            <a:off x="8169683" y="2285677"/>
            <a:ext cx="4022317" cy="3742728"/>
          </a:xfrm>
          <a:prstGeom prst="rect">
            <a:avLst/>
          </a:prstGeom>
          <a:solidFill>
            <a:srgbClr val="245C33"/>
          </a:solidFill>
          <a:ln>
            <a:solidFill>
              <a:srgbClr val="16351D"/>
            </a:solidFill>
          </a:ln>
        </p:spPr>
      </p:pic>
      <p:sp>
        <p:nvSpPr>
          <p:cNvPr id="9" name="Content Placeholder 4">
            <a:extLst>
              <a:ext uri="{FF2B5EF4-FFF2-40B4-BE49-F238E27FC236}">
                <a16:creationId xmlns:a16="http://schemas.microsoft.com/office/drawing/2014/main" id="{7F3E11B9-1271-D91B-FBD6-C16BF163D9C5}"/>
              </a:ext>
            </a:extLst>
          </p:cNvPr>
          <p:cNvSpPr txBox="1">
            <a:spLocks/>
          </p:cNvSpPr>
          <p:nvPr/>
        </p:nvSpPr>
        <p:spPr>
          <a:xfrm>
            <a:off x="4147368" y="1617294"/>
            <a:ext cx="3747125" cy="57286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range 5k – 10k has the lowest launch success rate.</a:t>
            </a:r>
            <a:endParaRPr lang="en-US" sz="2200" dirty="0">
              <a:solidFill>
                <a:schemeClr val="accent3">
                  <a:lumMod val="25000"/>
                </a:schemeClr>
              </a:solidFill>
              <a:latin typeface="Abadi" panose="020B0604020104020204" pitchFamily="34" charset="0"/>
            </a:endParaRPr>
          </a:p>
        </p:txBody>
      </p:sp>
      <p:sp>
        <p:nvSpPr>
          <p:cNvPr id="10" name="Content Placeholder 4">
            <a:extLst>
              <a:ext uri="{FF2B5EF4-FFF2-40B4-BE49-F238E27FC236}">
                <a16:creationId xmlns:a16="http://schemas.microsoft.com/office/drawing/2014/main" id="{FF4C9DFE-7B75-AADC-ABC8-3C466F889C0E}"/>
              </a:ext>
            </a:extLst>
          </p:cNvPr>
          <p:cNvSpPr txBox="1">
            <a:spLocks/>
          </p:cNvSpPr>
          <p:nvPr/>
        </p:nvSpPr>
        <p:spPr>
          <a:xfrm>
            <a:off x="8076743" y="1665051"/>
            <a:ext cx="3747125" cy="57286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FT booster has the highest success rate and v1.1 has the lowest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2307118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6</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Predictive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3665248107"/>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85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highlight>
                  <a:srgbClr val="800000"/>
                </a:highlight>
                <a:latin typeface="Abadi" panose="020B0604020104020204" pitchFamily="34" charset="0"/>
              </a:rPr>
              <a:t>Predict virality, engagements and impressions using the variables from the statistical tests.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best model for the Training Data is Decision Tree with an accuracy score of 0.89</a:t>
            </a:r>
          </a:p>
          <a:p>
            <a:pPr>
              <a:lnSpc>
                <a:spcPct val="100000"/>
              </a:lnSpc>
              <a:spcBef>
                <a:spcPts val="1400"/>
              </a:spcBef>
            </a:pPr>
            <a:r>
              <a:rPr lang="en-US" sz="2200" dirty="0">
                <a:solidFill>
                  <a:schemeClr val="accent3">
                    <a:lumMod val="25000"/>
                  </a:schemeClr>
                </a:solidFill>
                <a:latin typeface="Abadi" panose="020B0604020104020204" pitchFamily="34" charset="0"/>
              </a:rPr>
              <a:t>For the test data, all models except Decision Tree have an accuracy of 83%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0785E331-BEAF-9E1C-F110-40580F4062B6}"/>
              </a:ext>
            </a:extLst>
          </p:cNvPr>
          <p:cNvPicPr>
            <a:picLocks noChangeAspect="1"/>
          </p:cNvPicPr>
          <p:nvPr/>
        </p:nvPicPr>
        <p:blipFill>
          <a:blip r:embed="rId4"/>
          <a:stretch>
            <a:fillRect/>
          </a:stretch>
        </p:blipFill>
        <p:spPr>
          <a:xfrm>
            <a:off x="6095999" y="1790864"/>
            <a:ext cx="5325991" cy="4102838"/>
          </a:xfrm>
          <a:prstGeom prst="rect">
            <a:avLst/>
          </a:prstGeom>
        </p:spPr>
      </p:pic>
      <p:pic>
        <p:nvPicPr>
          <p:cNvPr id="6" name="Picture 5">
            <a:extLst>
              <a:ext uri="{FF2B5EF4-FFF2-40B4-BE49-F238E27FC236}">
                <a16:creationId xmlns:a16="http://schemas.microsoft.com/office/drawing/2014/main" id="{595AF847-D10E-B40D-95DD-BADD2C3C2357}"/>
              </a:ext>
            </a:extLst>
          </p:cNvPr>
          <p:cNvPicPr>
            <a:picLocks noChangeAspect="1"/>
          </p:cNvPicPr>
          <p:nvPr/>
        </p:nvPicPr>
        <p:blipFill>
          <a:blip r:embed="rId5"/>
          <a:stretch>
            <a:fillRect/>
          </a:stretch>
        </p:blipFill>
        <p:spPr>
          <a:xfrm>
            <a:off x="1034707" y="4226046"/>
            <a:ext cx="4796596" cy="166765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86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9344"/>
            <a:ext cx="4387205" cy="42596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confusion matrix, we can see that the models are biased toward successful outcomes.</a:t>
            </a:r>
          </a:p>
          <a:p>
            <a:pPr>
              <a:lnSpc>
                <a:spcPct val="100000"/>
              </a:lnSpc>
              <a:spcBef>
                <a:spcPts val="1400"/>
              </a:spcBef>
            </a:pPr>
            <a:r>
              <a:rPr lang="en-US" sz="2200" dirty="0">
                <a:solidFill>
                  <a:schemeClr val="accent3">
                    <a:lumMod val="25000"/>
                  </a:schemeClr>
                </a:solidFill>
                <a:latin typeface="Abadi" panose="020B0604020104020204" pitchFamily="34" charset="0"/>
              </a:rPr>
              <a:t>Therefore, the model predicts landed when (positive outcomes) for did not land (negative outcomes) but does not predict the inverse case.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4ED2D4F6-A3AF-3508-8437-33CF8BBB10C0}"/>
              </a:ext>
            </a:extLst>
          </p:cNvPr>
          <p:cNvPicPr>
            <a:picLocks noChangeAspect="1"/>
          </p:cNvPicPr>
          <p:nvPr/>
        </p:nvPicPr>
        <p:blipFill>
          <a:blip r:embed="rId3"/>
          <a:stretch>
            <a:fillRect/>
          </a:stretch>
        </p:blipFill>
        <p:spPr>
          <a:xfrm>
            <a:off x="6638544" y="1609343"/>
            <a:ext cx="5266944" cy="42596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87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6570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Depending on whether training or test data is used for accuracy, the Decision Tree model may be the most or least accurate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mc:AlternateContent xmlns:mc="http://schemas.openxmlformats.org/markup-compatibility/2006">
        <mc:Choice xmlns:am3d="http://schemas.microsoft.com/office/drawing/2017/model3d" Requires="am3d">
          <p:graphicFrame>
            <p:nvGraphicFramePr>
              <p:cNvPr id="6" name="3D Model 5" descr="Stylized Rocket Missile">
                <a:extLst>
                  <a:ext uri="{FF2B5EF4-FFF2-40B4-BE49-F238E27FC236}">
                    <a16:creationId xmlns:a16="http://schemas.microsoft.com/office/drawing/2014/main" id="{506A156E-217C-E21D-ED4D-8643DF6708AC}"/>
                  </a:ext>
                </a:extLst>
              </p:cNvPr>
              <p:cNvGraphicFramePr>
                <a:graphicFrameLocks noChangeAspect="1"/>
              </p:cNvGraphicFramePr>
              <p:nvPr>
                <p:extLst>
                  <p:ext uri="{D42A27DB-BD31-4B8C-83A1-F6EECF244321}">
                    <p14:modId xmlns:p14="http://schemas.microsoft.com/office/powerpoint/2010/main" val="2130531553"/>
                  </p:ext>
                </p:extLst>
              </p:nvPr>
            </p:nvGraphicFramePr>
            <p:xfrm>
              <a:off x="8714772" y="1355328"/>
              <a:ext cx="1295466" cy="4989151"/>
            </p:xfrm>
            <a:graphic>
              <a:graphicData uri="http://schemas.microsoft.com/office/drawing/2017/model3d">
                <am3d:model3d>
                  <am3d:spPr>
                    <a:xfrm>
                      <a:off x="0" y="0"/>
                      <a:ext cx="1295466" cy="4989151"/>
                    </a:xfrm>
                    <a:prstGeom prst="rect">
                      <a:avLst/>
                    </a:prstGeom>
                  </am3d:spPr>
                  <am3d:camera>
                    <am3d:pos x="0" y="0" z="50297040"/>
                    <am3d:up dx="0" dy="36000000" dz="0"/>
                    <am3d:lookAt x="0" y="0" z="0"/>
                    <am3d:perspective fov="2700000"/>
                  </am3d:camera>
                  <am3d:trans>
                    <am3d:meterPerModelUnit n="7142856" d="1000000"/>
                    <am3d:preTrans dx="-15" dy="-2035919" dz="0"/>
                    <am3d:scale>
                      <am3d:sx n="1000000" d="1000000"/>
                      <am3d:sy n="1000000" d="1000000"/>
                      <am3d:sz n="1000000" d="1000000"/>
                    </am3d:scale>
                    <am3d:rot/>
                    <am3d:postTrans dx="0" dy="0" dz="0"/>
                  </am3d:trans>
                  <am3d:raster rName="Office3DRenderer" rVer="16.0.8326">
                    <am3d:blip r:embed="rId3"/>
                  </am3d:raster>
                  <am3d:objViewport viewportSz="52211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tylized Rocket Missile">
                <a:extLst>
                  <a:ext uri="{FF2B5EF4-FFF2-40B4-BE49-F238E27FC236}">
                    <a16:creationId xmlns:a16="http://schemas.microsoft.com/office/drawing/2014/main" id="{506A156E-217C-E21D-ED4D-8643DF6708AC}"/>
                  </a:ext>
                </a:extLst>
              </p:cNvPr>
              <p:cNvPicPr>
                <a:picLocks noGrp="1" noRot="1" noChangeAspect="1" noMove="1" noResize="1" noEditPoints="1" noAdjustHandles="1" noChangeArrowheads="1" noChangeShapeType="1" noCrop="1"/>
              </p:cNvPicPr>
              <p:nvPr/>
            </p:nvPicPr>
            <p:blipFill>
              <a:blip r:embed="rId3"/>
              <a:stretch>
                <a:fillRect/>
              </a:stretch>
            </p:blipFill>
            <p:spPr>
              <a:xfrm>
                <a:off x="8714772" y="1355328"/>
                <a:ext cx="1295466" cy="4989151"/>
              </a:xfrm>
              <a:prstGeom prst="rect">
                <a:avLst/>
              </a:prstGeom>
            </p:spPr>
          </p:pic>
        </mc:Fallback>
      </mc:AlternateContent>
    </p:spTree>
    <p:extLst>
      <p:ext uri="{BB962C8B-B14F-4D97-AF65-F5344CB8AC3E}">
        <p14:creationId xmlns:p14="http://schemas.microsoft.com/office/powerpoint/2010/main" val="1630123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Thank you!</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6569799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1043631" y="809898"/>
            <a:ext cx="9942716" cy="1554480"/>
          </a:xfrm>
        </p:spPr>
        <p:txBody>
          <a:bodyPr anchor="ctr">
            <a:normAutofit/>
          </a:bodyPr>
          <a:lstStyle/>
          <a:p>
            <a:r>
              <a:rPr lang="en-US" sz="4800" dirty="0">
                <a:solidFill>
                  <a:schemeClr val="accent1">
                    <a:lumMod val="75000"/>
                  </a:schemeClr>
                </a:solidFill>
                <a:latin typeface="Abadi"/>
              </a:rPr>
              <a:t>Data Preparation – Data Cleaning Strategy</a:t>
            </a:r>
            <a:endParaRPr lang="en-US" sz="4800" dirty="0">
              <a:solidFill>
                <a:schemeClr val="accent1">
                  <a:lumMod val="75000"/>
                </a:schemeClr>
              </a:solidFill>
            </a:endParaRPr>
          </a:p>
        </p:txBody>
      </p:sp>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1045028" y="3017522"/>
            <a:ext cx="9941319" cy="3124658"/>
          </a:xfrm>
        </p:spPr>
        <p:txBody>
          <a:bodyPr anchor="ctr">
            <a:normAutofit fontScale="92500" lnSpcReduction="20000"/>
          </a:bodyPr>
          <a:lstStyle/>
          <a:p>
            <a:r>
              <a:rPr lang="en-US" sz="1500" dirty="0">
                <a:latin typeface="Abadi" panose="020B0604020104020204" pitchFamily="34" charset="0"/>
              </a:rPr>
              <a:t>Empty rows &amp; duplicate rows were removed.</a:t>
            </a:r>
          </a:p>
          <a:p>
            <a:r>
              <a:rPr lang="en-US" sz="1500" dirty="0">
                <a:latin typeface="Abadi" panose="020B0604020104020204" pitchFamily="34" charset="0"/>
              </a:rPr>
              <a:t>The date feature was cleaned and converted to datetime type.</a:t>
            </a:r>
          </a:p>
          <a:p>
            <a:r>
              <a:rPr lang="en-US" sz="1500" dirty="0">
                <a:latin typeface="Abadi" panose="020B0604020104020204" pitchFamily="34" charset="0"/>
              </a:rPr>
              <a:t>New columns for hashtags, post word counts, character counts, and sentiments were added.</a:t>
            </a:r>
          </a:p>
          <a:p>
            <a:r>
              <a:rPr lang="en-US" sz="1500" dirty="0">
                <a:latin typeface="Abadi" panose="020B0604020104020204" pitchFamily="34" charset="0"/>
              </a:rPr>
              <a:t>Each column was converted to its appropriate datatype</a:t>
            </a:r>
          </a:p>
          <a:p>
            <a:r>
              <a:rPr lang="en-US" sz="1500" dirty="0">
                <a:latin typeface="Abadi" panose="020B0604020104020204" pitchFamily="34" charset="0"/>
              </a:rPr>
              <a:t>Datatypes to be changed</a:t>
            </a:r>
          </a:p>
          <a:p>
            <a:r>
              <a:rPr lang="en-US" sz="1500" dirty="0">
                <a:latin typeface="Abadi" panose="020B0604020104020204" pitchFamily="34" charset="0"/>
              </a:rPr>
              <a:t>More than 30 columns were removed because they contained no data.</a:t>
            </a:r>
          </a:p>
          <a:p>
            <a:r>
              <a:rPr lang="en-US" sz="1500" dirty="0">
                <a:latin typeface="Abadi" panose="020B0604020104020204" pitchFamily="34" charset="0"/>
              </a:rPr>
              <a:t>The data in ‘Potential Reach’ which represented ‘Reach’ data from Twitter was moved to the ‘Reach’ column.</a:t>
            </a:r>
          </a:p>
          <a:p>
            <a:r>
              <a:rPr lang="en-US" sz="1500" dirty="0">
                <a:latin typeface="Abadi" panose="020B0604020104020204" pitchFamily="34" charset="0"/>
              </a:rPr>
              <a:t>Impute missing values for numeric and categorical features.</a:t>
            </a:r>
          </a:p>
          <a:p>
            <a:r>
              <a:rPr lang="en-US" sz="1500" dirty="0">
                <a:latin typeface="Abadi" panose="020B0604020104020204" pitchFamily="34" charset="0"/>
              </a:rPr>
              <a:t>Set Date as Index.</a:t>
            </a:r>
          </a:p>
          <a:p>
            <a:pPr marL="0" indent="0">
              <a:buNone/>
            </a:pPr>
            <a:endParaRPr lang="en-US" sz="1500" dirty="0">
              <a:solidFill>
                <a:schemeClr val="accent3">
                  <a:lumMod val="25000"/>
                </a:schemeClr>
              </a:solidFill>
              <a:latin typeface="Abadi" panose="020B0604020104020204" pitchFamily="34" charset="0"/>
            </a:endParaRPr>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8779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3292</TotalTime>
  <Words>7091</Words>
  <Application>Microsoft Macintosh PowerPoint</Application>
  <PresentationFormat>Widescreen</PresentationFormat>
  <Paragraphs>683</Paragraphs>
  <Slides>88</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Abadi</vt:lpstr>
      <vt:lpstr>Arial</vt:lpstr>
      <vt:lpstr>Calibri</vt:lpstr>
      <vt:lpstr>Calibri Light</vt:lpstr>
      <vt:lpstr>IBM Plex Mono SemiBold</vt:lpstr>
      <vt:lpstr>IBM Plex Mono Text</vt:lpstr>
      <vt:lpstr>Custom Design</vt:lpstr>
      <vt:lpstr>Insights from Social Media Analytics   Nanke Williams October 2023</vt:lpstr>
      <vt:lpstr>PowerPoint Presentation</vt:lpstr>
      <vt:lpstr>PowerPoint Presentation</vt:lpstr>
      <vt:lpstr>PowerPoint Presentation</vt:lpstr>
      <vt:lpstr>Section 1  Methodology</vt:lpstr>
      <vt:lpstr>PowerPoint Presentation</vt:lpstr>
      <vt:lpstr>PowerPoint Presentation</vt:lpstr>
      <vt:lpstr>PowerPoint Presentation</vt:lpstr>
      <vt:lpstr>Data Preparation – Data Cleaning Strategy</vt:lpstr>
      <vt:lpstr>PowerPoint Presentation</vt:lpstr>
      <vt:lpstr>Data Preparation – Summary of the Dataset</vt:lpstr>
      <vt:lpstr>PowerPoint Presentation</vt:lpstr>
      <vt:lpstr>PowerPoint Presentation</vt:lpstr>
      <vt:lpstr>PowerPoint Presentation</vt:lpstr>
      <vt:lpstr>PowerPoint Presentation</vt:lpstr>
      <vt:lpstr>PowerPoint Presentation</vt:lpstr>
      <vt:lpstr>Section 2  Insights Drawn From 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  Key Questions Addressed in Exploratory Analysis</vt:lpstr>
      <vt:lpstr>PowerPoint Presentation</vt:lpstr>
      <vt:lpstr>PowerPoint Presentation</vt:lpstr>
      <vt:lpstr>PowerPoint Presentation</vt:lpstr>
      <vt:lpstr>PowerPoint Presentation</vt:lpstr>
      <vt:lpstr>PowerPoint Presentation</vt:lpstr>
      <vt:lpstr>Section 4  Insights Drawn From Statistical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5  Build a Dashboard with Tableau</vt:lpstr>
      <vt:lpstr>PowerPoint Presentation</vt:lpstr>
      <vt:lpstr>PowerPoint Presentation</vt:lpstr>
      <vt:lpstr>PowerPoint Presentation</vt:lpstr>
      <vt:lpstr>Section 6  Predictive Analysis</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Brooks &amp; Knights</cp:lastModifiedBy>
  <cp:revision>219</cp:revision>
  <dcterms:created xsi:type="dcterms:W3CDTF">2021-04-29T18:58:34Z</dcterms:created>
  <dcterms:modified xsi:type="dcterms:W3CDTF">2023-10-09T14:10:42Z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